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6"/>
  </p:notesMasterIdLst>
  <p:handoutMasterIdLst>
    <p:handoutMasterId r:id="rId47"/>
  </p:handoutMasterIdLst>
  <p:sldIdLst>
    <p:sldId id="256" r:id="rId2"/>
    <p:sldId id="289" r:id="rId3"/>
    <p:sldId id="377" r:id="rId4"/>
    <p:sldId id="362" r:id="rId5"/>
    <p:sldId id="364" r:id="rId6"/>
    <p:sldId id="365" r:id="rId7"/>
    <p:sldId id="366" r:id="rId8"/>
    <p:sldId id="367" r:id="rId9"/>
    <p:sldId id="369" r:id="rId10"/>
    <p:sldId id="371" r:id="rId11"/>
    <p:sldId id="390" r:id="rId12"/>
    <p:sldId id="372" r:id="rId13"/>
    <p:sldId id="373" r:id="rId14"/>
    <p:sldId id="374" r:id="rId15"/>
    <p:sldId id="386" r:id="rId16"/>
    <p:sldId id="375" r:id="rId17"/>
    <p:sldId id="389" r:id="rId18"/>
    <p:sldId id="291" r:id="rId19"/>
    <p:sldId id="294" r:id="rId20"/>
    <p:sldId id="295" r:id="rId21"/>
    <p:sldId id="296" r:id="rId22"/>
    <p:sldId id="299" r:id="rId23"/>
    <p:sldId id="303" r:id="rId24"/>
    <p:sldId id="304" r:id="rId25"/>
    <p:sldId id="307" r:id="rId26"/>
    <p:sldId id="311" r:id="rId27"/>
    <p:sldId id="314" r:id="rId28"/>
    <p:sldId id="315" r:id="rId29"/>
    <p:sldId id="326" r:id="rId30"/>
    <p:sldId id="327" r:id="rId31"/>
    <p:sldId id="329" r:id="rId32"/>
    <p:sldId id="378" r:id="rId33"/>
    <p:sldId id="380" r:id="rId34"/>
    <p:sldId id="381" r:id="rId35"/>
    <p:sldId id="382" r:id="rId36"/>
    <p:sldId id="383" r:id="rId37"/>
    <p:sldId id="332" r:id="rId38"/>
    <p:sldId id="334" r:id="rId39"/>
    <p:sldId id="337" r:id="rId40"/>
    <p:sldId id="338" r:id="rId41"/>
    <p:sldId id="339" r:id="rId42"/>
    <p:sldId id="351" r:id="rId43"/>
    <p:sldId id="356" r:id="rId44"/>
    <p:sldId id="387" r:id="rId4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5F5F5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387" autoAdjust="0"/>
    <p:restoredTop sz="94563" autoAdjust="0"/>
  </p:normalViewPr>
  <p:slideViewPr>
    <p:cSldViewPr>
      <p:cViewPr varScale="1">
        <p:scale>
          <a:sx n="91" d="100"/>
          <a:sy n="91" d="100"/>
        </p:scale>
        <p:origin x="14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176"/>
    </p:cViewPr>
  </p:sorterViewPr>
  <p:notesViewPr>
    <p:cSldViewPr>
      <p:cViewPr varScale="1">
        <p:scale>
          <a:sx n="61" d="100"/>
          <a:sy n="61" d="100"/>
        </p:scale>
        <p:origin x="-1698" y="-5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22B57AF-0C30-460F-9024-1FDBE268B3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45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30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6190C67-DD1C-41A9-8E98-89C034B74A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43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C5A53D-3943-4DBA-ACA7-AE8E85E08A72}" type="slidenum">
              <a:rPr lang="en-US"/>
              <a:pPr/>
              <a:t>2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E759EF-A8E1-402C-9D4B-8FBC0D0F1EBA}" type="slidenum">
              <a:rPr lang="en-US"/>
              <a:pPr/>
              <a:t>27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340710-A94A-4B88-8508-830AFD840BFB}" type="slidenum">
              <a:rPr lang="en-US"/>
              <a:pPr/>
              <a:t>28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5C214-9E6F-49FB-8690-1CD60C5C9308}" type="slidenum">
              <a:rPr lang="en-US"/>
              <a:pPr/>
              <a:t>29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A8327-F902-4A1F-B771-986B70D15C9B}" type="slidenum">
              <a:rPr lang="en-US"/>
              <a:pPr/>
              <a:t>30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90C67-DD1C-41A9-8E98-89C034B74A3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59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FE7892-6271-427B-9E12-2416495F38D2}" type="slidenum">
              <a:rPr lang="en-US"/>
              <a:pPr/>
              <a:t>18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78F816-B6A8-437F-950E-8EFF4F1BDBDE}" type="slidenum">
              <a:rPr lang="en-US"/>
              <a:pPr/>
              <a:t>19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0A6319-FE96-487A-85D0-6FD0FE46C7DA}" type="slidenum">
              <a:rPr lang="en-US"/>
              <a:pPr/>
              <a:t>20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DE4A7F-EEB6-4C30-9082-2A9EF87AE7F5}" type="slidenum">
              <a:rPr lang="en-US"/>
              <a:pPr/>
              <a:t>21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DF13B-29DD-4DF7-ADA3-36C1FDCD9DD9}" type="slidenum">
              <a:rPr lang="en-US"/>
              <a:pPr/>
              <a:t>22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BB005A-4719-4C3F-BC30-2876106BBA82}" type="slidenum">
              <a:rPr lang="en-US"/>
              <a:pPr/>
              <a:t>23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CFF32C-0C9C-4D86-8064-83FA52280182}" type="slidenum">
              <a:rPr lang="en-US"/>
              <a:pPr/>
              <a:t>24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316B2-CF5C-4B9D-A046-A0AC77C48521}" type="slidenum">
              <a:rPr lang="en-US"/>
              <a:pPr/>
              <a:t>26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650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283651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283652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53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54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55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56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57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58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59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60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61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62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63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64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65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66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67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68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69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70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71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72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73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74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75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76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77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78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79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80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81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82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83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84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85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86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87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88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89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90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91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92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93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94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95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96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97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98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99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700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701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702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703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704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705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706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707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708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709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710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711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3712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713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3714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283715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766888"/>
            <a:ext cx="7678737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3716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3717" name="Rectangle 69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3718" name="Rectangle 7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371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14DA6D9-E807-4D8E-BCFC-BE663183E2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83726" name="Text Box 78"/>
          <p:cNvSpPr txBox="1">
            <a:spLocks noChangeArrowheads="1"/>
          </p:cNvSpPr>
          <p:nvPr userDrawn="1"/>
        </p:nvSpPr>
        <p:spPr bwMode="auto">
          <a:xfrm>
            <a:off x="8153400" y="6156325"/>
            <a:ext cx="83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hlinkClick r:id="" action="ppaction://hlinkshowjump?jump=nextslide"/>
              </a:rPr>
              <a:t>Next Slide</a:t>
            </a:r>
            <a:endParaRPr lang="en-US" sz="2000"/>
          </a:p>
        </p:txBody>
      </p:sp>
      <p:sp>
        <p:nvSpPr>
          <p:cNvPr id="283729" name="Text Box 81"/>
          <p:cNvSpPr txBox="1">
            <a:spLocks noChangeArrowheads="1"/>
          </p:cNvSpPr>
          <p:nvPr userDrawn="1"/>
        </p:nvSpPr>
        <p:spPr bwMode="auto">
          <a:xfrm>
            <a:off x="228600" y="6156325"/>
            <a:ext cx="167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hlinkClick r:id="" action="ppaction://hlinkshowjump?jump=previousslide"/>
              </a:rPr>
              <a:t>Previous slide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862013"/>
            <a:ext cx="2039938" cy="5233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862013"/>
            <a:ext cx="5970587" cy="5233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6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282627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28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29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30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31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32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33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34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35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36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37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38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39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40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41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42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43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44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45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46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47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48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49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50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51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52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53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54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55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56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57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58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59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60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61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62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63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64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65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66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67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68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69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70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71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72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73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74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75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76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77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78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79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80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81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82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83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84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85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86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87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88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2689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862013"/>
            <a:ext cx="8162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2690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2691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282692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282702" name="Text Box 78"/>
          <p:cNvSpPr txBox="1">
            <a:spLocks noChangeArrowheads="1"/>
          </p:cNvSpPr>
          <p:nvPr userDrawn="1"/>
        </p:nvSpPr>
        <p:spPr bwMode="auto">
          <a:xfrm>
            <a:off x="228600" y="6156325"/>
            <a:ext cx="167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hlinkClick r:id="" action="ppaction://hlinkshowjump?jump=previousslide"/>
              </a:rPr>
              <a:t>Previous slide</a:t>
            </a:r>
            <a:endParaRPr lang="en-US" sz="2000"/>
          </a:p>
        </p:txBody>
      </p:sp>
      <p:sp>
        <p:nvSpPr>
          <p:cNvPr id="282703" name="Text Box 79"/>
          <p:cNvSpPr txBox="1">
            <a:spLocks noChangeArrowheads="1"/>
          </p:cNvSpPr>
          <p:nvPr userDrawn="1"/>
        </p:nvSpPr>
        <p:spPr bwMode="auto">
          <a:xfrm>
            <a:off x="8153400" y="6156325"/>
            <a:ext cx="83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hlinkClick r:id="" action="ppaction://hlinkshowjump?jump=nextslide"/>
              </a:rPr>
              <a:t>Next Slide</a:t>
            </a:r>
            <a:endParaRPr lang="en-US" sz="2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google.com/imgres?imgurl=http://www.chromewheel.com/images/van2.jpg&amp;imgrefurl=http://www.chromewheel.com/&amp;h=1084&amp;w=1600&amp;sz=60&amp;tbnid=6rZZq8O7v0MJ:&amp;tbnh=101&amp;tbnw=150&amp;hl=en&amp;start=71&amp;prev=/images?q=15+passenger+vans&amp;start=60&amp;svnum=10&amp;hl=en&amp;lr=&amp;sa=N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ayton.edu/facilities/ehsrm/online_training_folder/driver_safety_training_main.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4" y="1333500"/>
            <a:ext cx="9104246" cy="5510462"/>
          </a:xfrm>
          <a:prstGeom prst="rect">
            <a:avLst/>
          </a:prstGeom>
        </p:spPr>
      </p:pic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2508" y="356938"/>
            <a:ext cx="7678737" cy="762000"/>
          </a:xfrm>
        </p:spPr>
        <p:txBody>
          <a:bodyPr/>
          <a:lstStyle/>
          <a:p>
            <a:pPr algn="ctr"/>
            <a:r>
              <a:rPr lang="en-US" b="1" dirty="0" smtClean="0"/>
              <a:t>Driver </a:t>
            </a:r>
            <a:r>
              <a:rPr lang="en-US" b="1" dirty="0" smtClean="0"/>
              <a:t>Certification Training</a:t>
            </a:r>
            <a:endParaRPr lang="en-US" b="1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715000"/>
            <a:ext cx="8382000" cy="914400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University of Dayton</a:t>
            </a:r>
          </a:p>
          <a:p>
            <a:pPr algn="r">
              <a:lnSpc>
                <a:spcPct val="9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Environmental </a:t>
            </a:r>
            <a:r>
              <a:rPr lang="en-US" sz="2800" b="1" dirty="0">
                <a:solidFill>
                  <a:schemeClr val="accent1"/>
                </a:solidFill>
              </a:rPr>
              <a:t>Health </a:t>
            </a:r>
            <a:r>
              <a:rPr lang="en-US" sz="2800" b="1" dirty="0" smtClean="0">
                <a:solidFill>
                  <a:schemeClr val="accent1"/>
                </a:solidFill>
              </a:rPr>
              <a:t>and Safety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77682"/>
            <a:ext cx="9034463" cy="646331"/>
          </a:xfrm>
        </p:spPr>
        <p:txBody>
          <a:bodyPr/>
          <a:lstStyle/>
          <a:p>
            <a:pPr algn="ctr"/>
            <a:r>
              <a:rPr lang="en-US" sz="3600" b="1" dirty="0" smtClean="0"/>
              <a:t>Rentals</a:t>
            </a:r>
            <a:endParaRPr lang="en-US" sz="3600" b="1" dirty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When renting a vehicle for University business, note that UD Purchasing has made an agreement with Enterprise &amp; National Rental. Use </a:t>
            </a:r>
            <a:r>
              <a:rPr lang="en-US" sz="2400" b="1" dirty="0" smtClean="0"/>
              <a:t>Contract ID XZ38Y40</a:t>
            </a:r>
            <a:r>
              <a:rPr lang="en-US" sz="2400" dirty="0" smtClean="0"/>
              <a:t> when making your reservation to receive extra benefits including the collision/ loss damage coverage. </a:t>
            </a:r>
          </a:p>
          <a:p>
            <a:pPr marL="0" lvl="0" indent="0">
              <a:buNone/>
            </a:pPr>
            <a:endParaRPr lang="en-US" sz="2400" dirty="0" smtClean="0"/>
          </a:p>
          <a:p>
            <a:pPr lvl="0"/>
            <a:r>
              <a:rPr lang="en-US" sz="2400" dirty="0" smtClean="0"/>
              <a:t>The UD rental contract can only be used for UD business and UD-sponsored events, </a:t>
            </a:r>
            <a:r>
              <a:rPr lang="en-US" sz="2400" u="sng" dirty="0" smtClean="0"/>
              <a:t>not personal use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77682"/>
            <a:ext cx="9034463" cy="646331"/>
          </a:xfrm>
        </p:spPr>
        <p:txBody>
          <a:bodyPr/>
          <a:lstStyle/>
          <a:p>
            <a:pPr algn="ctr"/>
            <a:r>
              <a:rPr lang="en-US" sz="3600" b="1" dirty="0" smtClean="0"/>
              <a:t>Rentals (cont’d)</a:t>
            </a:r>
            <a:endParaRPr lang="en-US" sz="3600" b="1" dirty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If you are in an accident while operating a rental, call the 800 number on the back of your contract and also contact the Office of Risk Management and Insurance to report the accident. </a:t>
            </a:r>
            <a:endParaRPr lang="en-US" sz="2400" dirty="0" smtClean="0"/>
          </a:p>
          <a:p>
            <a:pPr marL="0" lvl="0" indent="0">
              <a:buNone/>
            </a:pPr>
            <a:endParaRPr lang="en-US" sz="2400" dirty="0" smtClean="0"/>
          </a:p>
          <a:p>
            <a:pPr lvl="0"/>
            <a:r>
              <a:rPr lang="en-US" sz="2400" dirty="0" smtClean="0"/>
              <a:t>For your rental, obtain a UD insurance card from your supervisor or contact the </a:t>
            </a:r>
            <a:r>
              <a:rPr lang="en-US" sz="2400" dirty="0"/>
              <a:t>Office of Risk Management and </a:t>
            </a:r>
            <a:r>
              <a:rPr lang="en-US" sz="2400" dirty="0" smtClean="0"/>
              <a:t>Insurance at (937) 229-4502.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49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034463" cy="646331"/>
          </a:xfrm>
        </p:spPr>
        <p:txBody>
          <a:bodyPr/>
          <a:lstStyle/>
          <a:p>
            <a:pPr algn="ctr"/>
            <a:r>
              <a:rPr lang="en-US" sz="3600" b="1" dirty="0"/>
              <a:t>Additional </a:t>
            </a:r>
            <a:r>
              <a:rPr lang="en-US" sz="3600" b="1" dirty="0" smtClean="0"/>
              <a:t>Information</a:t>
            </a:r>
            <a:endParaRPr lang="en-US" sz="3600" b="1" dirty="0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6" y="1371600"/>
            <a:ext cx="8110537" cy="5257800"/>
          </a:xfrm>
        </p:spPr>
        <p:txBody>
          <a:bodyPr/>
          <a:lstStyle/>
          <a:p>
            <a:r>
              <a:rPr lang="en-US" sz="2400" dirty="0"/>
              <a:t>UD vehicles </a:t>
            </a:r>
            <a:r>
              <a:rPr lang="en-US" sz="2400" dirty="0" smtClean="0"/>
              <a:t>(golf and utility carts, leased or donated and rental vehicles) are </a:t>
            </a:r>
            <a:r>
              <a:rPr lang="en-US" sz="2400" dirty="0"/>
              <a:t>not for personal use or </a:t>
            </a:r>
            <a:r>
              <a:rPr lang="en-US" sz="2400" dirty="0" smtClean="0"/>
              <a:t>non-UD-related business, unless the vehicle is personally-assigned </a:t>
            </a:r>
            <a:r>
              <a:rPr lang="en-US" sz="2400" dirty="0" smtClean="0"/>
              <a:t>exclusively to </a:t>
            </a:r>
            <a:r>
              <a:rPr lang="en-US" sz="2400" dirty="0" smtClean="0"/>
              <a:t>the individual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Insurance follows the vehicle, if you </a:t>
            </a:r>
            <a:r>
              <a:rPr lang="en-US" sz="2400" dirty="0" smtClean="0"/>
              <a:t>choose to </a:t>
            </a:r>
            <a:r>
              <a:rPr lang="en-US" sz="2400" dirty="0"/>
              <a:t>use your personal vehicle for UD business, </a:t>
            </a:r>
            <a:r>
              <a:rPr lang="en-US" sz="2400" dirty="0" smtClean="0"/>
              <a:t>your insurance coverage is primary in the event of an accident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When using a University vehicle, obtain a contact name </a:t>
            </a:r>
            <a:r>
              <a:rPr lang="en-US" sz="2400" dirty="0" smtClean="0"/>
              <a:t>and </a:t>
            </a:r>
            <a:r>
              <a:rPr lang="en-US" sz="2400" dirty="0" smtClean="0"/>
              <a:t>phone number from the department who manages the vehicle. They will advise you in the event of mechanical trouble.</a:t>
            </a:r>
          </a:p>
          <a:p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77682"/>
            <a:ext cx="8882063" cy="646331"/>
          </a:xfrm>
        </p:spPr>
        <p:txBody>
          <a:bodyPr/>
          <a:lstStyle/>
          <a:p>
            <a:pPr algn="ctr"/>
            <a:r>
              <a:rPr lang="en-US" sz="3600" b="1" dirty="0"/>
              <a:t>Additional Information (cont’d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cs typeface="Arial" charset="0"/>
              </a:rPr>
              <a:t>All persons riding in a </a:t>
            </a:r>
            <a:r>
              <a:rPr lang="en-US" sz="2400" dirty="0" smtClean="0">
                <a:cs typeface="Arial" charset="0"/>
              </a:rPr>
              <a:t>UD-insured </a:t>
            </a:r>
            <a:r>
              <a:rPr lang="en-US" sz="2400" dirty="0">
                <a:cs typeface="Arial" charset="0"/>
              </a:rPr>
              <a:t>vehicle </a:t>
            </a:r>
            <a:r>
              <a:rPr lang="en-US" sz="2400" b="1" dirty="0">
                <a:cs typeface="Arial" charset="0"/>
              </a:rPr>
              <a:t>MUST</a:t>
            </a:r>
            <a:r>
              <a:rPr lang="en-US" sz="2400" dirty="0">
                <a:cs typeface="Arial" charset="0"/>
              </a:rPr>
              <a:t> wear their seatbelt at all times when the vehicle is in </a:t>
            </a:r>
            <a:r>
              <a:rPr lang="en-US" sz="2400" dirty="0" smtClean="0">
                <a:cs typeface="Arial" charset="0"/>
              </a:rPr>
              <a:t>motion</a:t>
            </a:r>
            <a:r>
              <a:rPr lang="en-US" sz="2400" dirty="0" smtClean="0">
                <a:cs typeface="Arial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>
                <a:cs typeface="Arial" charset="0"/>
              </a:rPr>
              <a:t>Personal </a:t>
            </a:r>
            <a:r>
              <a:rPr lang="en-US" sz="2400" dirty="0">
                <a:cs typeface="Arial" charset="0"/>
              </a:rPr>
              <a:t>property </a:t>
            </a:r>
            <a:r>
              <a:rPr lang="en-US" sz="2400" b="1" dirty="0">
                <a:cs typeface="Arial" charset="0"/>
              </a:rPr>
              <a:t>IS NOT</a:t>
            </a:r>
            <a:r>
              <a:rPr lang="en-US" sz="2400" dirty="0">
                <a:cs typeface="Arial" charset="0"/>
              </a:rPr>
              <a:t> insured by the University.  </a:t>
            </a:r>
            <a:r>
              <a:rPr lang="en-US" sz="2400" dirty="0" smtClean="0">
                <a:cs typeface="Arial" charset="0"/>
              </a:rPr>
              <a:t>Personal </a:t>
            </a:r>
            <a:r>
              <a:rPr lang="en-US" sz="2400" dirty="0">
                <a:cs typeface="Arial" charset="0"/>
              </a:rPr>
              <a:t>belongings </a:t>
            </a:r>
            <a:r>
              <a:rPr lang="en-US" sz="2400" dirty="0" smtClean="0">
                <a:cs typeface="Arial" charset="0"/>
              </a:rPr>
              <a:t>should be </a:t>
            </a:r>
            <a:r>
              <a:rPr lang="en-US" sz="2400" dirty="0">
                <a:cs typeface="Arial" charset="0"/>
              </a:rPr>
              <a:t>insured through your own insurance.</a:t>
            </a:r>
            <a:r>
              <a:rPr lang="en-US" sz="2400" dirty="0"/>
              <a:t> 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>
                <a:cs typeface="Arial" charset="0"/>
              </a:rPr>
              <a:t>In </a:t>
            </a:r>
            <a:r>
              <a:rPr lang="en-US" sz="2400" dirty="0">
                <a:cs typeface="Arial" charset="0"/>
              </a:rPr>
              <a:t>an effort to enhance safety, 15 passenger vans can </a:t>
            </a:r>
            <a:r>
              <a:rPr lang="en-US" sz="2400" dirty="0" smtClean="0">
                <a:cs typeface="Arial" charset="0"/>
              </a:rPr>
              <a:t>only </a:t>
            </a:r>
            <a:r>
              <a:rPr lang="en-US" sz="2400" dirty="0">
                <a:cs typeface="Arial" charset="0"/>
              </a:rPr>
              <a:t>be loaded to a capacity of 12 </a:t>
            </a:r>
            <a:r>
              <a:rPr lang="en-US" sz="2400" dirty="0" smtClean="0">
                <a:cs typeface="Arial" charset="0"/>
              </a:rPr>
              <a:t>people including the </a:t>
            </a:r>
            <a:r>
              <a:rPr lang="en-US" sz="2400" dirty="0">
                <a:cs typeface="Arial" charset="0"/>
              </a:rPr>
              <a:t>driver.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680" y="533400"/>
            <a:ext cx="8882063" cy="646331"/>
          </a:xfrm>
        </p:spPr>
        <p:txBody>
          <a:bodyPr/>
          <a:lstStyle/>
          <a:p>
            <a:pPr algn="ctr"/>
            <a:r>
              <a:rPr lang="en-US" sz="3600" b="1" dirty="0"/>
              <a:t>Additional Information (cont’d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110537" cy="4191000"/>
          </a:xfrm>
        </p:spPr>
        <p:txBody>
          <a:bodyPr/>
          <a:lstStyle/>
          <a:p>
            <a:r>
              <a:rPr lang="en-US" sz="2600" dirty="0">
                <a:cs typeface="Arial" charset="0"/>
              </a:rPr>
              <a:t>Smoking is prohibited in </a:t>
            </a:r>
            <a:r>
              <a:rPr lang="en-US" sz="2600" dirty="0" smtClean="0">
                <a:cs typeface="Arial" charset="0"/>
              </a:rPr>
              <a:t>University-owned </a:t>
            </a:r>
            <a:r>
              <a:rPr lang="en-US" sz="2600" dirty="0">
                <a:cs typeface="Arial" charset="0"/>
              </a:rPr>
              <a:t>vehicles.</a:t>
            </a:r>
            <a:r>
              <a:rPr lang="en-US" sz="2600" dirty="0"/>
              <a:t> </a:t>
            </a:r>
          </a:p>
          <a:p>
            <a:r>
              <a:rPr lang="en-US" sz="2600" dirty="0" smtClean="0">
                <a:cs typeface="Arial" charset="0"/>
              </a:rPr>
              <a:t>Texting </a:t>
            </a:r>
            <a:r>
              <a:rPr lang="en-US" sz="2600" dirty="0" smtClean="0">
                <a:cs typeface="Arial" charset="0"/>
              </a:rPr>
              <a:t>(writing, sending or reading text messages) while </a:t>
            </a:r>
            <a:r>
              <a:rPr lang="en-US" sz="2600" dirty="0" smtClean="0">
                <a:cs typeface="Arial" charset="0"/>
              </a:rPr>
              <a:t>driving </a:t>
            </a:r>
            <a:r>
              <a:rPr lang="en-US" sz="2600" dirty="0" smtClean="0">
                <a:cs typeface="Arial" charset="0"/>
              </a:rPr>
              <a:t>a UD-insured vehicle is </a:t>
            </a:r>
            <a:r>
              <a:rPr lang="en-US" sz="2600" dirty="0" smtClean="0">
                <a:cs typeface="Arial" charset="0"/>
              </a:rPr>
              <a:t>prohibited. Ohio has an official </a:t>
            </a:r>
            <a:r>
              <a:rPr lang="en-US" sz="2600" dirty="0" smtClean="0">
                <a:cs typeface="Arial" charset="0"/>
              </a:rPr>
              <a:t>ban on texting while driving; you can </a:t>
            </a:r>
            <a:r>
              <a:rPr lang="en-US" sz="2600" dirty="0" smtClean="0">
                <a:cs typeface="Arial" charset="0"/>
              </a:rPr>
              <a:t>be ticketed. </a:t>
            </a:r>
          </a:p>
          <a:p>
            <a:r>
              <a:rPr lang="en-US" sz="2600" dirty="0" smtClean="0">
                <a:cs typeface="Arial" charset="0"/>
              </a:rPr>
              <a:t>Talking on the cell phone while driving is illegal in some states.  Although not illegal in </a:t>
            </a:r>
            <a:r>
              <a:rPr lang="en-US" sz="2600" dirty="0" smtClean="0">
                <a:cs typeface="Arial" charset="0"/>
              </a:rPr>
              <a:t>Ohio, h</a:t>
            </a:r>
            <a:r>
              <a:rPr lang="en-US" sz="2600" dirty="0" smtClean="0">
                <a:cs typeface="Arial" charset="0"/>
              </a:rPr>
              <a:t>ands-free </a:t>
            </a:r>
            <a:r>
              <a:rPr lang="en-US" sz="2600" dirty="0" smtClean="0">
                <a:cs typeface="Arial" charset="0"/>
              </a:rPr>
              <a:t>cell phone operation is preferred over hand-held </a:t>
            </a:r>
            <a:r>
              <a:rPr lang="en-US" sz="2600" dirty="0" smtClean="0">
                <a:cs typeface="Arial" charset="0"/>
              </a:rPr>
              <a:t>usage.  Due </a:t>
            </a:r>
            <a:r>
              <a:rPr lang="en-US" sz="2600" dirty="0" smtClean="0">
                <a:cs typeface="Arial" charset="0"/>
              </a:rPr>
              <a:t>to increasing liability, the University asks that you refrain from all cell phone usage while driving a UD </a:t>
            </a:r>
            <a:r>
              <a:rPr lang="en-US" sz="2600" dirty="0" smtClean="0">
                <a:cs typeface="Arial" charset="0"/>
              </a:rPr>
              <a:t>insured vehicle</a:t>
            </a:r>
            <a:r>
              <a:rPr lang="en-US" sz="2600" dirty="0" smtClean="0">
                <a:cs typeface="Arial" charset="0"/>
              </a:rPr>
              <a:t>. Please pull over and park to make a call</a:t>
            </a:r>
            <a:r>
              <a:rPr lang="en-US" sz="2600" dirty="0" smtClean="0">
                <a:cs typeface="Arial" charset="0"/>
              </a:rPr>
              <a:t>.</a:t>
            </a:r>
            <a:endParaRPr lang="en-US" sz="26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7682"/>
            <a:ext cx="9034463" cy="646331"/>
          </a:xfrm>
        </p:spPr>
        <p:txBody>
          <a:bodyPr/>
          <a:lstStyle/>
          <a:p>
            <a:pPr algn="ctr"/>
            <a:r>
              <a:rPr lang="en-US" sz="3600" b="1" dirty="0" smtClean="0"/>
              <a:t>Additional </a:t>
            </a:r>
            <a:r>
              <a:rPr lang="en-US" sz="3600" b="1" dirty="0"/>
              <a:t>Information (cont’d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3" y="1905000"/>
            <a:ext cx="8110537" cy="4191000"/>
          </a:xfrm>
        </p:spPr>
        <p:txBody>
          <a:bodyPr/>
          <a:lstStyle/>
          <a:p>
            <a:r>
              <a:rPr lang="en-US" sz="2400" dirty="0" smtClean="0">
                <a:cs typeface="Arial" charset="0"/>
              </a:rPr>
              <a:t>Usage of earphones is prohibited in UD insured vehicles, including </a:t>
            </a:r>
            <a:r>
              <a:rPr lang="en-US" sz="2400" dirty="0" smtClean="0">
                <a:cs typeface="Arial" charset="0"/>
              </a:rPr>
              <a:t>carts and utility vehicles.</a:t>
            </a:r>
          </a:p>
          <a:p>
            <a:endParaRPr lang="en-US" sz="2400" dirty="0" smtClean="0">
              <a:cs typeface="Arial" charset="0"/>
            </a:endParaRPr>
          </a:p>
          <a:p>
            <a:r>
              <a:rPr lang="en-US" sz="2400" dirty="0" smtClean="0">
                <a:cs typeface="Arial" charset="0"/>
              </a:rPr>
              <a:t>The </a:t>
            </a:r>
            <a:r>
              <a:rPr lang="en-US" sz="2400" dirty="0" smtClean="0">
                <a:cs typeface="Arial" charset="0"/>
              </a:rPr>
              <a:t>University </a:t>
            </a:r>
            <a:r>
              <a:rPr lang="en-US" sz="2400" b="1" dirty="0" smtClean="0">
                <a:cs typeface="Arial" charset="0"/>
              </a:rPr>
              <a:t>DOES NOT</a:t>
            </a:r>
            <a:r>
              <a:rPr lang="en-US" sz="2400" dirty="0" smtClean="0">
                <a:cs typeface="Arial" charset="0"/>
              </a:rPr>
              <a:t> pay for your traffic tickets.  If you receive a ticket, including parking tickets, while using a University-insured vehicle, it is </a:t>
            </a:r>
            <a:r>
              <a:rPr lang="en-US" sz="2400" b="1" u="sng" dirty="0" smtClean="0">
                <a:cs typeface="Arial" charset="0"/>
              </a:rPr>
              <a:t>YOUR</a:t>
            </a:r>
            <a:r>
              <a:rPr lang="en-US" sz="2400" dirty="0" smtClean="0">
                <a:cs typeface="Arial" charset="0"/>
              </a:rPr>
              <a:t> responsibility to pay the ticket in a timely manner.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77682"/>
            <a:ext cx="8805863" cy="646331"/>
          </a:xfrm>
        </p:spPr>
        <p:txBody>
          <a:bodyPr/>
          <a:lstStyle/>
          <a:p>
            <a:pPr algn="ctr"/>
            <a:r>
              <a:rPr lang="en-US" sz="3600" b="1" dirty="0"/>
              <a:t>Additional Information (cont’d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cs typeface="Arial" charset="0"/>
              </a:rPr>
              <a:t>In the State of Ohio you must have "Proof of Insurance" with you at all times when operating a motor vehicle.  This information is located in the glove box of </a:t>
            </a:r>
            <a:r>
              <a:rPr lang="en-US" sz="2400" dirty="0" smtClean="0">
                <a:cs typeface="Arial" charset="0"/>
              </a:rPr>
              <a:t>all UD-insured </a:t>
            </a:r>
            <a:r>
              <a:rPr lang="en-US" sz="2400" dirty="0">
                <a:cs typeface="Arial" charset="0"/>
              </a:rPr>
              <a:t>vehicles.  You may be issued a citation for not having proof of insurance.  </a:t>
            </a:r>
            <a:r>
              <a:rPr lang="en-US" sz="2400" dirty="0" smtClean="0"/>
              <a:t>Please be certain that the insurance card is in the glove box of the vehicle before you begin </a:t>
            </a:r>
            <a:r>
              <a:rPr lang="en-US" sz="2400" dirty="0" smtClean="0"/>
              <a:t>your </a:t>
            </a:r>
            <a:r>
              <a:rPr lang="en-US" sz="2400" dirty="0" smtClean="0"/>
              <a:t>journey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>
                <a:cs typeface="Arial" charset="0"/>
              </a:rPr>
              <a:t>Insurance cards </a:t>
            </a:r>
            <a:r>
              <a:rPr lang="en-US" sz="2400" dirty="0">
                <a:cs typeface="Arial" charset="0"/>
              </a:rPr>
              <a:t>can be obtained from </a:t>
            </a:r>
            <a:r>
              <a:rPr lang="en-US" sz="2400" dirty="0" smtClean="0">
                <a:cs typeface="Arial" charset="0"/>
              </a:rPr>
              <a:t>the Office of Risk </a:t>
            </a:r>
            <a:r>
              <a:rPr lang="en-US" sz="2400" dirty="0" smtClean="0">
                <a:cs typeface="Arial" charset="0"/>
              </a:rPr>
              <a:t>Management and Insurance by </a:t>
            </a:r>
            <a:r>
              <a:rPr lang="en-US" sz="2400" dirty="0" smtClean="0">
                <a:cs typeface="Arial" charset="0"/>
              </a:rPr>
              <a:t>calling (937) 229-4502.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" y="1082338"/>
            <a:ext cx="8458200" cy="1446550"/>
          </a:xfrm>
        </p:spPr>
        <p:txBody>
          <a:bodyPr/>
          <a:lstStyle/>
          <a:p>
            <a:pPr algn="ctr"/>
            <a:r>
              <a:rPr lang="en-US" b="1" dirty="0" smtClean="0"/>
              <a:t>Part II: Defensive Driving Techniques</a:t>
            </a:r>
            <a:endParaRPr lang="en-US" b="1" dirty="0"/>
          </a:p>
        </p:txBody>
      </p:sp>
      <p:pic>
        <p:nvPicPr>
          <p:cNvPr id="252935" name="Picture 7" descr="Connect Your Mind to Your Ey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743200"/>
            <a:ext cx="3886200" cy="3619877"/>
          </a:xfrm>
          <a:prstGeom prst="rect">
            <a:avLst/>
          </a:prstGeom>
          <a:noFill/>
          <a:ln w="38100" cmpd="dbl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61179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77682"/>
            <a:ext cx="8882063" cy="646331"/>
          </a:xfrm>
        </p:spPr>
        <p:txBody>
          <a:bodyPr/>
          <a:lstStyle/>
          <a:p>
            <a:pPr algn="ctr"/>
            <a:r>
              <a:rPr lang="en-US" sz="3600" b="1" dirty="0" smtClean="0"/>
              <a:t>Defensive Driving Overview</a:t>
            </a:r>
            <a:endParaRPr lang="en-US" sz="3600" b="1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1981200"/>
            <a:ext cx="8110537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Leading contributors to car crashes include: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Distracted driving (largest contributor)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Speeding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Driving while impaired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Other </a:t>
            </a:r>
            <a:r>
              <a:rPr lang="en-US" sz="2400" dirty="0" smtClean="0"/>
              <a:t>common </a:t>
            </a:r>
            <a:r>
              <a:rPr lang="en-US" sz="2400" dirty="0" smtClean="0"/>
              <a:t>contributors to car crashes include</a:t>
            </a:r>
            <a:r>
              <a:rPr lang="en-US" sz="2400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Driving too fast for conditions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Following too closely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Going over the center line</a:t>
            </a:r>
            <a:endParaRPr lang="en-US" sz="2000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/>
              <a:t>Techniques to help you drive </a:t>
            </a:r>
            <a:r>
              <a:rPr lang="en-US" sz="2400" dirty="0" smtClean="0"/>
              <a:t>defensively include: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Anticipate </a:t>
            </a:r>
            <a:r>
              <a:rPr lang="en-US" sz="2000" dirty="0"/>
              <a:t>actions of other drivers</a:t>
            </a:r>
            <a:r>
              <a:rPr lang="en-US" sz="20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Avoid </a:t>
            </a:r>
            <a:r>
              <a:rPr lang="en-US" sz="2000" dirty="0"/>
              <a:t>dangers posed by poor road </a:t>
            </a:r>
            <a:r>
              <a:rPr lang="en-US" sz="2000" dirty="0" smtClean="0"/>
              <a:t>and </a:t>
            </a:r>
            <a:r>
              <a:rPr lang="en-US" sz="2000" dirty="0"/>
              <a:t>weather conditions.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77682"/>
            <a:ext cx="8882063" cy="646331"/>
          </a:xfrm>
        </p:spPr>
        <p:txBody>
          <a:bodyPr/>
          <a:lstStyle/>
          <a:p>
            <a:pPr algn="ctr"/>
            <a:r>
              <a:rPr lang="en-US" sz="3600" b="1" dirty="0"/>
              <a:t>Get </a:t>
            </a:r>
            <a:r>
              <a:rPr lang="en-US" sz="3600" b="1" dirty="0" smtClean="0"/>
              <a:t>Ready!</a:t>
            </a:r>
            <a:endParaRPr lang="en-US" sz="3600" b="1" dirty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Vehicle malfunction is one of the most common causes of crashes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A pre-trip inspection </a:t>
            </a:r>
            <a:r>
              <a:rPr lang="en-US" sz="2400" dirty="0"/>
              <a:t>may help avoid </a:t>
            </a:r>
            <a:r>
              <a:rPr lang="en-US" sz="2400" dirty="0" smtClean="0"/>
              <a:t>a crash </a:t>
            </a:r>
            <a:r>
              <a:rPr lang="en-US" sz="2400" dirty="0"/>
              <a:t>or breakdown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977682"/>
            <a:ext cx="8162925" cy="646331"/>
          </a:xfrm>
        </p:spPr>
        <p:txBody>
          <a:bodyPr/>
          <a:lstStyle/>
          <a:p>
            <a:r>
              <a:rPr lang="en-US" sz="3600" b="1" dirty="0"/>
              <a:t>Agenda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1905000"/>
            <a:ext cx="7705725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Part I: Review of UD Driver Certification </a:t>
            </a:r>
            <a:r>
              <a:rPr lang="en-US" sz="2400" dirty="0" smtClean="0"/>
              <a:t>Policy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Part II: Defensive </a:t>
            </a:r>
            <a:r>
              <a:rPr lang="en-US" sz="2400" dirty="0"/>
              <a:t>Driving </a:t>
            </a:r>
            <a:r>
              <a:rPr lang="en-US" sz="2400" dirty="0" smtClean="0"/>
              <a:t>Techniques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Part III: Van </a:t>
            </a:r>
            <a:r>
              <a:rPr lang="en-US" sz="2400" dirty="0" smtClean="0"/>
              <a:t>Safety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Part IV: Utility </a:t>
            </a:r>
            <a:r>
              <a:rPr lang="en-US" sz="2400" dirty="0"/>
              <a:t>Vehicle </a:t>
            </a:r>
            <a:r>
              <a:rPr lang="en-US" sz="2400" dirty="0" smtClean="0"/>
              <a:t>Safety</a:t>
            </a:r>
            <a:endParaRPr lang="en-US" sz="2400" dirty="0"/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8382000" y="6324600"/>
            <a:ext cx="184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8378825" y="6234113"/>
            <a:ext cx="184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166594"/>
            <a:ext cx="9144000" cy="646331"/>
          </a:xfrm>
        </p:spPr>
        <p:txBody>
          <a:bodyPr/>
          <a:lstStyle/>
          <a:p>
            <a:pPr algn="ctr"/>
            <a:r>
              <a:rPr lang="en-US" sz="3600" b="1" dirty="0"/>
              <a:t>Pre-Trip </a:t>
            </a:r>
            <a:r>
              <a:rPr lang="en-US" sz="3600" b="1" dirty="0" smtClean="0"/>
              <a:t>Inspection </a:t>
            </a:r>
            <a:r>
              <a:rPr lang="en-US" sz="3600" b="1" dirty="0" smtClean="0"/>
              <a:t>Suggestions </a:t>
            </a:r>
            <a:endParaRPr lang="en-US" sz="3600" b="1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51338" y="1905000"/>
            <a:ext cx="4672012" cy="4191000"/>
          </a:xfrm>
        </p:spPr>
        <p:txBody>
          <a:bodyPr/>
          <a:lstStyle/>
          <a:p>
            <a:r>
              <a:rPr lang="en-US" sz="2400" dirty="0"/>
              <a:t>Walk around </a:t>
            </a:r>
            <a:r>
              <a:rPr lang="en-US" sz="2400" dirty="0" smtClean="0"/>
              <a:t>the vehicle: check </a:t>
            </a:r>
            <a:r>
              <a:rPr lang="en-US" sz="2400" dirty="0"/>
              <a:t>for damage, leaks and loose parts.</a:t>
            </a:r>
          </a:p>
          <a:p>
            <a:r>
              <a:rPr lang="en-US" sz="2400" dirty="0"/>
              <a:t>Open </a:t>
            </a:r>
            <a:r>
              <a:rPr lang="en-US" sz="2400" dirty="0" smtClean="0"/>
              <a:t>hood: check </a:t>
            </a:r>
            <a:r>
              <a:rPr lang="en-US" sz="2400" dirty="0"/>
              <a:t>fluid levels.</a:t>
            </a:r>
          </a:p>
          <a:p>
            <a:r>
              <a:rPr lang="en-US" sz="2400" dirty="0"/>
              <a:t>Check wiper </a:t>
            </a:r>
            <a:r>
              <a:rPr lang="en-US" sz="2400" dirty="0" smtClean="0"/>
              <a:t>blades: wipe with cloth, </a:t>
            </a:r>
            <a:r>
              <a:rPr lang="en-US" sz="2400" dirty="0"/>
              <a:t>replace if worn.</a:t>
            </a:r>
          </a:p>
          <a:p>
            <a:r>
              <a:rPr lang="en-US" sz="2400" dirty="0"/>
              <a:t>Inspect tires for reasonable wear, proper inflation and loose or missing lug nuts.</a:t>
            </a:r>
          </a:p>
          <a:p>
            <a:r>
              <a:rPr lang="en-US" sz="2400" dirty="0"/>
              <a:t>If </a:t>
            </a:r>
            <a:r>
              <a:rPr lang="en-US" sz="2400" dirty="0" smtClean="0"/>
              <a:t>hauling, secure the load.</a:t>
            </a:r>
            <a:endParaRPr lang="en-US" sz="2400" dirty="0"/>
          </a:p>
        </p:txBody>
      </p:sp>
      <p:pic>
        <p:nvPicPr>
          <p:cNvPr id="143364" name="Picture 4" descr="Robert checks oi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2813" y="2768600"/>
            <a:ext cx="3286125" cy="2320925"/>
          </a:xfrm>
          <a:noFill/>
          <a:ln w="38100" cmpd="dbl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3684"/>
            <a:ext cx="9034463" cy="1200329"/>
          </a:xfrm>
        </p:spPr>
        <p:txBody>
          <a:bodyPr/>
          <a:lstStyle/>
          <a:p>
            <a:pPr algn="ctr"/>
            <a:r>
              <a:rPr lang="en-US" sz="3600" b="1" dirty="0"/>
              <a:t>Pre-Trip </a:t>
            </a:r>
            <a:r>
              <a:rPr lang="en-US" sz="3600" b="1" dirty="0" smtClean="0"/>
              <a:t>Inspection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Suggestions </a:t>
            </a:r>
            <a:r>
              <a:rPr lang="en-US" sz="3600" b="1" dirty="0"/>
              <a:t>(cont’d): 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1905000"/>
            <a:ext cx="7927975" cy="4191000"/>
          </a:xfrm>
        </p:spPr>
        <p:txBody>
          <a:bodyPr/>
          <a:lstStyle/>
          <a:p>
            <a:r>
              <a:rPr lang="en-US" sz="2400" dirty="0"/>
              <a:t>Start engine; listen to how it sounds.</a:t>
            </a:r>
          </a:p>
          <a:p>
            <a:r>
              <a:rPr lang="en-US" sz="2400" dirty="0"/>
              <a:t>Make sure lights, turn signals and windshield wipers work properly.</a:t>
            </a:r>
          </a:p>
          <a:p>
            <a:r>
              <a:rPr lang="en-US" sz="2400" dirty="0" smtClean="0"/>
              <a:t>Safety store </a:t>
            </a:r>
            <a:r>
              <a:rPr lang="en-US" sz="2400" dirty="0"/>
              <a:t>loose </a:t>
            </a:r>
            <a:r>
              <a:rPr lang="en-US" sz="2400" dirty="0" smtClean="0"/>
              <a:t>items that may be on the floor and/or </a:t>
            </a:r>
            <a:r>
              <a:rPr lang="en-US" sz="2400" dirty="0"/>
              <a:t>dashboard.</a:t>
            </a:r>
          </a:p>
          <a:p>
            <a:r>
              <a:rPr lang="en-US" sz="2400" dirty="0"/>
              <a:t>Adjust all mirrors.</a:t>
            </a:r>
          </a:p>
          <a:p>
            <a:r>
              <a:rPr lang="en-US" sz="2400" dirty="0"/>
              <a:t>Fasten seatbelt.</a:t>
            </a:r>
          </a:p>
        </p:txBody>
      </p:sp>
      <p:pic>
        <p:nvPicPr>
          <p:cNvPr id="145412" name="Picture 4" descr="Adjusting mirr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810000"/>
            <a:ext cx="3048000" cy="2286000"/>
          </a:xfrm>
          <a:prstGeom prst="rect">
            <a:avLst/>
          </a:prstGeom>
          <a:noFill/>
          <a:ln w="38100" cmpd="dbl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77682"/>
            <a:ext cx="8805863" cy="646331"/>
          </a:xfrm>
        </p:spPr>
        <p:txBody>
          <a:bodyPr/>
          <a:lstStyle/>
          <a:p>
            <a:pPr algn="ctr"/>
            <a:r>
              <a:rPr lang="en-US" sz="3600" b="1" dirty="0"/>
              <a:t>Stay Focused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Driving is the most dangerous thing most people do on any given day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Most crashes involve someone </a:t>
            </a:r>
            <a:r>
              <a:rPr lang="en-US" sz="2400" dirty="0" smtClean="0"/>
              <a:t>who is distracted or </a:t>
            </a:r>
            <a:r>
              <a:rPr lang="en-US" sz="2400" dirty="0"/>
              <a:t>inattentive.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77682"/>
            <a:ext cx="8805863" cy="646331"/>
          </a:xfrm>
        </p:spPr>
        <p:txBody>
          <a:bodyPr/>
          <a:lstStyle/>
          <a:p>
            <a:pPr algn="ctr"/>
            <a:r>
              <a:rPr lang="en-US" sz="3600" b="1" dirty="0"/>
              <a:t>Common Distractions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2813" y="1905000"/>
            <a:ext cx="3981450" cy="4191000"/>
          </a:xfrm>
        </p:spPr>
        <p:txBody>
          <a:bodyPr/>
          <a:lstStyle/>
          <a:p>
            <a:r>
              <a:rPr lang="en-US" sz="2400" dirty="0"/>
              <a:t>Eating and drinking</a:t>
            </a:r>
          </a:p>
          <a:p>
            <a:r>
              <a:rPr lang="en-US" sz="2400" dirty="0" smtClean="0"/>
              <a:t>Using </a:t>
            </a:r>
            <a:r>
              <a:rPr lang="en-US" sz="2400" dirty="0"/>
              <a:t>hand-held cellular phone</a:t>
            </a:r>
          </a:p>
          <a:p>
            <a:r>
              <a:rPr lang="en-US" sz="2400" dirty="0" smtClean="0"/>
              <a:t>Selecting music</a:t>
            </a:r>
          </a:p>
          <a:p>
            <a:r>
              <a:rPr lang="en-US" sz="2400" dirty="0" smtClean="0"/>
              <a:t>Watching GPS system</a:t>
            </a:r>
            <a:endParaRPr lang="en-US" sz="2400" dirty="0"/>
          </a:p>
          <a:p>
            <a:r>
              <a:rPr lang="en-US" sz="2400" dirty="0"/>
              <a:t>Daydreaming</a:t>
            </a:r>
          </a:p>
          <a:p>
            <a:r>
              <a:rPr lang="en-US" sz="2400" dirty="0"/>
              <a:t>Talking with passengers</a:t>
            </a:r>
          </a:p>
          <a:p>
            <a:endParaRPr lang="en-US" sz="2400" dirty="0"/>
          </a:p>
        </p:txBody>
      </p:sp>
      <p:pic>
        <p:nvPicPr>
          <p:cNvPr id="154628" name="Picture 4" descr="CELL PHO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18100" y="2422525"/>
            <a:ext cx="3673475" cy="2590800"/>
          </a:xfrm>
          <a:noFill/>
          <a:ln w="38100" cmpd="dbl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77682"/>
            <a:ext cx="8729663" cy="646331"/>
          </a:xfrm>
        </p:spPr>
        <p:txBody>
          <a:bodyPr/>
          <a:lstStyle/>
          <a:p>
            <a:pPr algn="ctr"/>
            <a:r>
              <a:rPr lang="en-US" sz="3600" b="1" dirty="0"/>
              <a:t>Be Aware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Keep scanning entire field of vision.</a:t>
            </a:r>
          </a:p>
          <a:p>
            <a:r>
              <a:rPr lang="en-US" sz="2400" dirty="0"/>
              <a:t>Don’t look at any object too long.</a:t>
            </a:r>
          </a:p>
          <a:p>
            <a:r>
              <a:rPr lang="en-US" sz="2400" dirty="0"/>
              <a:t>Check mirrors every 5 to 8 seconds.</a:t>
            </a:r>
          </a:p>
          <a:p>
            <a:r>
              <a:rPr lang="en-US" sz="2400" dirty="0"/>
              <a:t>Adjust mirrors to minimize blind spots.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609600"/>
            <a:ext cx="8162925" cy="646331"/>
          </a:xfrm>
        </p:spPr>
        <p:txBody>
          <a:bodyPr/>
          <a:lstStyle/>
          <a:p>
            <a:r>
              <a:rPr lang="en-US" sz="3600" dirty="0"/>
              <a:t>Look Ahead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2812" y="1295400"/>
            <a:ext cx="4649787" cy="1792069"/>
          </a:xfrm>
        </p:spPr>
        <p:txBody>
          <a:bodyPr/>
          <a:lstStyle/>
          <a:p>
            <a:r>
              <a:rPr lang="en-US" sz="2400" dirty="0"/>
              <a:t>The road ahead can hold potential hazards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You will need time to see and then react </a:t>
            </a:r>
            <a:r>
              <a:rPr lang="en-US" sz="2400" dirty="0" smtClean="0"/>
              <a:t>to </a:t>
            </a:r>
            <a:r>
              <a:rPr lang="en-US" sz="2400" dirty="0"/>
              <a:t>them.</a:t>
            </a:r>
          </a:p>
        </p:txBody>
      </p:sp>
      <p:pic>
        <p:nvPicPr>
          <p:cNvPr id="160772" name="Picture 4" descr="Bad weather driv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62600" y="1174029"/>
            <a:ext cx="3198260" cy="2254971"/>
          </a:xfrm>
          <a:noFill/>
          <a:ln w="38100" cmpd="dbl">
            <a:solidFill>
              <a:srgbClr val="002060"/>
            </a:solidFill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5152" y="3250078"/>
            <a:ext cx="81629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dirty="0" smtClean="0"/>
              <a:t>How Far Ahead?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4724400" y="14478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09765" y="3935878"/>
            <a:ext cx="4649787" cy="179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On </a:t>
            </a:r>
            <a:r>
              <a:rPr lang="en-US" sz="2400" dirty="0"/>
              <a:t>open highway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/>
              <a:t>Try </a:t>
            </a:r>
            <a:r>
              <a:rPr lang="en-US" sz="2000" dirty="0"/>
              <a:t>to see approximately ½ mile ahead</a:t>
            </a:r>
            <a:r>
              <a:rPr lang="en-US" sz="2000" dirty="0" smtClean="0"/>
              <a:t>.</a:t>
            </a:r>
          </a:p>
          <a:p>
            <a:r>
              <a:rPr lang="en-US" sz="2400" dirty="0" smtClean="0"/>
              <a:t>In </a:t>
            </a:r>
            <a:r>
              <a:rPr lang="en-US" sz="2400" dirty="0"/>
              <a:t>congested </a:t>
            </a:r>
            <a:r>
              <a:rPr lang="en-US" sz="2400" dirty="0" smtClean="0"/>
              <a:t>areas:</a:t>
            </a:r>
          </a:p>
          <a:p>
            <a:pPr lvl="1"/>
            <a:r>
              <a:rPr lang="en-US" sz="2000" dirty="0" smtClean="0"/>
              <a:t>Try </a:t>
            </a:r>
            <a:r>
              <a:rPr lang="en-US" sz="2000" dirty="0"/>
              <a:t>to see approximately 1½ blocks ahead.</a:t>
            </a:r>
          </a:p>
          <a:p>
            <a:pPr lvl="1"/>
            <a:endParaRPr lang="en-US" sz="2000" dirty="0"/>
          </a:p>
          <a:p>
            <a:endParaRPr lang="en-US" sz="2400" dirty="0"/>
          </a:p>
          <a:p>
            <a:pPr lvl="1"/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73244"/>
            <a:ext cx="3198260" cy="214175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77682"/>
            <a:ext cx="9034463" cy="646331"/>
          </a:xfrm>
        </p:spPr>
        <p:txBody>
          <a:bodyPr/>
          <a:lstStyle/>
          <a:p>
            <a:pPr algn="ctr"/>
            <a:r>
              <a:rPr lang="en-US" sz="3600" b="1" dirty="0"/>
              <a:t>Prepare To Stop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Watch traffic lights; gauge when they are going to change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Pay attention to brake lights on vehicles in front of you and in front of them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If car ahead brakes hard, slow down immediately and be ready to stop.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77682"/>
            <a:ext cx="8805863" cy="646331"/>
          </a:xfrm>
        </p:spPr>
        <p:txBody>
          <a:bodyPr/>
          <a:lstStyle/>
          <a:p>
            <a:pPr algn="ctr"/>
            <a:r>
              <a:rPr lang="en-US" sz="3600" b="1" dirty="0"/>
              <a:t>Back Off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2813" y="1905000"/>
            <a:ext cx="3981450" cy="4191000"/>
          </a:xfrm>
        </p:spPr>
        <p:txBody>
          <a:bodyPr/>
          <a:lstStyle/>
          <a:p>
            <a:r>
              <a:rPr lang="en-US" sz="2400" dirty="0"/>
              <a:t>Following too closely results in thousands of crashes each year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If </a:t>
            </a:r>
            <a:r>
              <a:rPr lang="en-US" sz="2400" dirty="0"/>
              <a:t>the driver in front of you brakes, you will need to be able to </a:t>
            </a:r>
            <a:r>
              <a:rPr lang="en-US" sz="2400" dirty="0" smtClean="0"/>
              <a:t>stop quickly.</a:t>
            </a:r>
            <a:endParaRPr lang="en-US" sz="2400" dirty="0"/>
          </a:p>
        </p:txBody>
      </p:sp>
      <p:pic>
        <p:nvPicPr>
          <p:cNvPr id="172036" name="Picture 4" descr="FOLLOWING THRU WINDSHIE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7313" y="2478088"/>
            <a:ext cx="3519487" cy="2474912"/>
          </a:xfrm>
          <a:prstGeom prst="rect">
            <a:avLst/>
          </a:prstGeom>
          <a:noFill/>
          <a:ln w="38100" cmpd="dbl">
            <a:solidFill>
              <a:schemeClr val="tx1"/>
            </a:solidFill>
          </a:ln>
        </p:spPr>
      </p:pic>
      <p:sp>
        <p:nvSpPr>
          <p:cNvPr id="2" name="Oval 1"/>
          <p:cNvSpPr/>
          <p:nvPr/>
        </p:nvSpPr>
        <p:spPr bwMode="auto">
          <a:xfrm>
            <a:off x="5486400" y="3276600"/>
            <a:ext cx="1364456" cy="9906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77682"/>
            <a:ext cx="8882063" cy="646331"/>
          </a:xfrm>
        </p:spPr>
        <p:txBody>
          <a:bodyPr/>
          <a:lstStyle/>
          <a:p>
            <a:pPr algn="ctr"/>
            <a:r>
              <a:rPr lang="en-US" sz="3600" b="1" dirty="0"/>
              <a:t>Determining Following Distance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1917700"/>
            <a:ext cx="4730750" cy="3873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Find a fixed </a:t>
            </a:r>
            <a:r>
              <a:rPr lang="en-US" sz="2400" dirty="0" smtClean="0"/>
              <a:t>object in the distance to begin your test (such as a sign or telephone pole).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When the </a:t>
            </a:r>
            <a:r>
              <a:rPr lang="en-US" sz="2000" dirty="0"/>
              <a:t>vehicle ahead of you passes </a:t>
            </a:r>
            <a:r>
              <a:rPr lang="en-US" sz="2000" dirty="0" smtClean="0"/>
              <a:t>the object, </a:t>
            </a:r>
            <a:r>
              <a:rPr lang="en-US" sz="2000" dirty="0"/>
              <a:t>count until your vehicle </a:t>
            </a:r>
            <a:r>
              <a:rPr lang="en-US" sz="2000" dirty="0" smtClean="0"/>
              <a:t>passes the same object</a:t>
            </a:r>
            <a:r>
              <a:rPr lang="en-US" sz="20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Allow </a:t>
            </a:r>
            <a:r>
              <a:rPr lang="en-US" sz="2000" dirty="0" smtClean="0"/>
              <a:t>3 </a:t>
            </a:r>
            <a:r>
              <a:rPr lang="en-US" sz="2000" dirty="0"/>
              <a:t>seconds if traveling </a:t>
            </a:r>
            <a:r>
              <a:rPr lang="en-US" sz="2000" dirty="0" smtClean="0"/>
              <a:t>at   40 mph and add </a:t>
            </a:r>
            <a:r>
              <a:rPr lang="en-US" sz="2000" dirty="0"/>
              <a:t>1 second for inclement weather, unsafe conditions or increased </a:t>
            </a:r>
            <a:r>
              <a:rPr lang="en-US" sz="2000" dirty="0" smtClean="0"/>
              <a:t>speed.</a:t>
            </a:r>
            <a:endParaRPr lang="en-US" sz="2000" dirty="0"/>
          </a:p>
        </p:txBody>
      </p:sp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651125"/>
            <a:ext cx="3276600" cy="24542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74085" name="Line 5"/>
          <p:cNvSpPr>
            <a:spLocks noChangeShapeType="1"/>
          </p:cNvSpPr>
          <p:nvPr/>
        </p:nvSpPr>
        <p:spPr bwMode="auto">
          <a:xfrm>
            <a:off x="8153400" y="2819400"/>
            <a:ext cx="0" cy="685800"/>
          </a:xfrm>
          <a:prstGeom prst="line">
            <a:avLst/>
          </a:prstGeom>
          <a:noFill/>
          <a:ln w="1016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77682"/>
            <a:ext cx="8805863" cy="646331"/>
          </a:xfrm>
        </p:spPr>
        <p:txBody>
          <a:bodyPr/>
          <a:lstStyle/>
          <a:p>
            <a:pPr algn="ctr"/>
            <a:r>
              <a:rPr lang="en-US" sz="3600" b="1" dirty="0"/>
              <a:t>Common Mistakes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Driving continually in left lane</a:t>
            </a:r>
          </a:p>
          <a:p>
            <a:r>
              <a:rPr lang="en-US" sz="2400" dirty="0"/>
              <a:t>Failing to use turn signals</a:t>
            </a:r>
          </a:p>
          <a:p>
            <a:r>
              <a:rPr lang="en-US" sz="2400" dirty="0"/>
              <a:t>Turning improperly on red light</a:t>
            </a:r>
          </a:p>
          <a:p>
            <a:r>
              <a:rPr lang="en-US" sz="2400" dirty="0"/>
              <a:t>Merging incorrectly</a:t>
            </a:r>
          </a:p>
          <a:p>
            <a:r>
              <a:rPr lang="en-US" sz="2400" dirty="0"/>
              <a:t>Failing to yield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405230"/>
            <a:ext cx="9144000" cy="2123658"/>
          </a:xfrm>
        </p:spPr>
        <p:txBody>
          <a:bodyPr/>
          <a:lstStyle/>
          <a:p>
            <a:pPr algn="ctr"/>
            <a:r>
              <a:rPr lang="en-US" b="1" dirty="0" smtClean="0"/>
              <a:t>Part I: Review of UD Driver Certification Policy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5943600" cy="3948690"/>
          </a:xfrm>
          <a:prstGeom prst="rect">
            <a:avLst/>
          </a:prstGeom>
          <a:noFill/>
          <a:ln w="38100" cmpd="dbl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77682"/>
            <a:ext cx="8805863" cy="646331"/>
          </a:xfrm>
        </p:spPr>
        <p:txBody>
          <a:bodyPr/>
          <a:lstStyle/>
          <a:p>
            <a:pPr algn="ctr"/>
            <a:r>
              <a:rPr lang="en-US" sz="3600" b="1" dirty="0"/>
              <a:t>Common Mistakes (</a:t>
            </a:r>
            <a:r>
              <a:rPr lang="en-US" sz="3600" b="1" dirty="0" smtClean="0"/>
              <a:t>cont’d)</a:t>
            </a:r>
            <a:endParaRPr lang="en-US" sz="3600" b="1" dirty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Carelessly backing up</a:t>
            </a:r>
          </a:p>
          <a:p>
            <a:r>
              <a:rPr lang="en-US" sz="2400" dirty="0"/>
              <a:t>Running red lights</a:t>
            </a:r>
          </a:p>
          <a:p>
            <a:r>
              <a:rPr lang="en-US" sz="2400" dirty="0"/>
              <a:t>Cutting in and out of traffic</a:t>
            </a:r>
          </a:p>
          <a:p>
            <a:r>
              <a:rPr lang="en-US" sz="2400" dirty="0"/>
              <a:t>Driving while distracted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77682"/>
            <a:ext cx="8882063" cy="646331"/>
          </a:xfrm>
        </p:spPr>
        <p:txBody>
          <a:bodyPr/>
          <a:lstStyle/>
          <a:p>
            <a:pPr algn="ctr"/>
            <a:r>
              <a:rPr lang="en-US" sz="3600" b="1" dirty="0"/>
              <a:t>Stopping Along The Road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2813" y="1905000"/>
            <a:ext cx="4205287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Pull off road as far </a:t>
            </a:r>
            <a:br>
              <a:rPr lang="en-US" sz="2400" dirty="0"/>
            </a:br>
            <a:r>
              <a:rPr lang="en-US" sz="2400" dirty="0"/>
              <a:t>as possible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Turn on emergency flashers right away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If </a:t>
            </a:r>
            <a:r>
              <a:rPr lang="en-US" sz="2400" dirty="0"/>
              <a:t>possible, call to </a:t>
            </a:r>
            <a:br>
              <a:rPr lang="en-US" sz="2400" dirty="0"/>
            </a:br>
            <a:r>
              <a:rPr lang="en-US" sz="2400" dirty="0"/>
              <a:t>get help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Exit vehicle only when safe to do so.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1996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70500" y="2205039"/>
            <a:ext cx="3310700" cy="3281362"/>
          </a:xfrm>
          <a:noFill/>
          <a:ln w="38100" cmpd="dbl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1" y="1766888"/>
            <a:ext cx="8229600" cy="762000"/>
          </a:xfrm>
        </p:spPr>
        <p:txBody>
          <a:bodyPr/>
          <a:lstStyle/>
          <a:p>
            <a:pPr algn="ctr"/>
            <a:r>
              <a:rPr lang="en-US" b="1" dirty="0" smtClean="0"/>
              <a:t>Part III: Van </a:t>
            </a:r>
            <a:r>
              <a:rPr lang="en-US" b="1" dirty="0"/>
              <a:t>Safety</a:t>
            </a:r>
          </a:p>
        </p:txBody>
      </p:sp>
      <p:pic>
        <p:nvPicPr>
          <p:cNvPr id="293891" name="Picture 3" descr="15-passenger v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819400"/>
            <a:ext cx="6705600" cy="3253739"/>
          </a:xfrm>
          <a:prstGeom prst="rect">
            <a:avLst/>
          </a:prstGeom>
          <a:noFill/>
          <a:ln w="38100" cmpd="dbl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23684"/>
            <a:ext cx="8882063" cy="1200329"/>
          </a:xfrm>
        </p:spPr>
        <p:txBody>
          <a:bodyPr/>
          <a:lstStyle/>
          <a:p>
            <a:pPr algn="ctr"/>
            <a:r>
              <a:rPr lang="en-US" sz="3600" b="1" dirty="0"/>
              <a:t>Differences </a:t>
            </a:r>
            <a:r>
              <a:rPr lang="en-US" sz="3600" b="1" dirty="0" smtClean="0"/>
              <a:t>Between </a:t>
            </a:r>
            <a:r>
              <a:rPr lang="en-US" sz="3600" b="1" dirty="0"/>
              <a:t>a </a:t>
            </a:r>
            <a:r>
              <a:rPr lang="en-US" sz="3600" b="1" dirty="0" smtClean="0"/>
              <a:t>Van </a:t>
            </a:r>
            <a:r>
              <a:rPr lang="en-US" sz="3600" b="1" dirty="0"/>
              <a:t>and a </a:t>
            </a:r>
            <a:r>
              <a:rPr lang="en-US" sz="3600" b="1" dirty="0"/>
              <a:t>P</a:t>
            </a:r>
            <a:r>
              <a:rPr lang="en-US" sz="3600" b="1" dirty="0" smtClean="0"/>
              <a:t>assenger </a:t>
            </a:r>
            <a:r>
              <a:rPr lang="en-US" sz="3600" b="1" dirty="0"/>
              <a:t>V</a:t>
            </a:r>
            <a:r>
              <a:rPr lang="en-US" sz="3600" b="1" dirty="0" smtClean="0"/>
              <a:t>ehicle</a:t>
            </a:r>
            <a:endParaRPr lang="en-US" sz="3600" b="1" dirty="0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Vans have larger blind spots</a:t>
            </a:r>
          </a:p>
          <a:p>
            <a:r>
              <a:rPr lang="en-US" sz="2400" dirty="0"/>
              <a:t>Vans are heavier than a car which </a:t>
            </a:r>
            <a:r>
              <a:rPr lang="en-US" sz="2400" dirty="0" smtClean="0"/>
              <a:t>causes </a:t>
            </a:r>
            <a:r>
              <a:rPr lang="en-US" sz="2400" dirty="0"/>
              <a:t>them to accelerate more slowly and require a longer stopping distance</a:t>
            </a:r>
          </a:p>
          <a:p>
            <a:r>
              <a:rPr lang="en-US" sz="2400" dirty="0"/>
              <a:t>Vans are wider, longer and higher</a:t>
            </a:r>
          </a:p>
          <a:p>
            <a:r>
              <a:rPr lang="en-US" sz="2400" dirty="0"/>
              <a:t>Vans have a higher center of gravity, which causes them to tip more easily.</a:t>
            </a:r>
          </a:p>
        </p:txBody>
      </p:sp>
      <p:pic>
        <p:nvPicPr>
          <p:cNvPr id="295942" name="Picture 6" descr="blind_sp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5029200"/>
            <a:ext cx="3048000" cy="1676400"/>
          </a:xfrm>
          <a:prstGeom prst="rect">
            <a:avLst/>
          </a:prstGeom>
          <a:noFill/>
          <a:ln w="38100" cmpd="dbl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77682"/>
            <a:ext cx="8805863" cy="646331"/>
          </a:xfrm>
        </p:spPr>
        <p:txBody>
          <a:bodyPr/>
          <a:lstStyle/>
          <a:p>
            <a:pPr algn="ctr"/>
            <a:r>
              <a:rPr lang="en-US" sz="3600" b="1" dirty="0"/>
              <a:t>More differences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Opposed to a car, the van driver’s position over the front wheels changes his/her perspective of the driving environment.</a:t>
            </a:r>
          </a:p>
          <a:p>
            <a:r>
              <a:rPr lang="en-US" sz="2400" dirty="0"/>
              <a:t>The overhang of the van is important to consider when backing.</a:t>
            </a:r>
          </a:p>
        </p:txBody>
      </p:sp>
      <p:pic>
        <p:nvPicPr>
          <p:cNvPr id="296964" name="Picture 4" descr="van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809999"/>
            <a:ext cx="4293167" cy="2732015"/>
          </a:xfrm>
          <a:prstGeom prst="rect">
            <a:avLst/>
          </a:prstGeom>
          <a:noFill/>
          <a:ln w="38100" cmpd="dbl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77682"/>
            <a:ext cx="8805863" cy="646331"/>
          </a:xfrm>
        </p:spPr>
        <p:txBody>
          <a:bodyPr/>
          <a:lstStyle/>
          <a:p>
            <a:pPr algn="ctr"/>
            <a:r>
              <a:rPr lang="en-US" sz="3600" b="1" dirty="0"/>
              <a:t>Backing up	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When backing up, scan the area for obstacles below and above the </a:t>
            </a:r>
            <a:r>
              <a:rPr lang="en-US" sz="2400" dirty="0" smtClean="0"/>
              <a:t>van</a:t>
            </a:r>
            <a:endParaRPr lang="en-US" sz="2400" dirty="0"/>
          </a:p>
          <a:p>
            <a:r>
              <a:rPr lang="en-US" sz="2400" dirty="0"/>
              <a:t>Use a </a:t>
            </a:r>
            <a:r>
              <a:rPr lang="en-US" sz="2400" dirty="0" smtClean="0"/>
              <a:t>spotter</a:t>
            </a:r>
            <a:endParaRPr lang="en-US" sz="2400" dirty="0"/>
          </a:p>
          <a:p>
            <a:r>
              <a:rPr lang="en-US" sz="2400" dirty="0"/>
              <a:t>Back slowly and use </a:t>
            </a:r>
            <a:r>
              <a:rPr lang="en-US" sz="2400" dirty="0" smtClean="0"/>
              <a:t>your </a:t>
            </a:r>
            <a:r>
              <a:rPr lang="en-US" sz="2400" dirty="0"/>
              <a:t>mirrors</a:t>
            </a:r>
          </a:p>
        </p:txBody>
      </p:sp>
      <p:pic>
        <p:nvPicPr>
          <p:cNvPr id="297988" name="Picture 4" descr="v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962400"/>
            <a:ext cx="3276600" cy="2309813"/>
          </a:xfrm>
          <a:prstGeom prst="rect">
            <a:avLst/>
          </a:prstGeom>
          <a:noFill/>
          <a:ln w="38100" cmpd="dbl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77682"/>
            <a:ext cx="8882063" cy="646331"/>
          </a:xfrm>
        </p:spPr>
        <p:txBody>
          <a:bodyPr/>
          <a:lstStyle/>
          <a:p>
            <a:pPr algn="ctr"/>
            <a:r>
              <a:rPr lang="en-US" sz="3600" b="1" dirty="0"/>
              <a:t>UD </a:t>
            </a:r>
            <a:r>
              <a:rPr lang="en-US" sz="3600" b="1" dirty="0" smtClean="0"/>
              <a:t>Guidelines </a:t>
            </a:r>
            <a:r>
              <a:rPr lang="en-US" sz="3600" b="1" dirty="0"/>
              <a:t>for Vans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All UD passenger vans are only permitted to carry a capacity of 12 total occupants, including the driver.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</a:t>
            </a:r>
            <a:r>
              <a:rPr lang="en-US" sz="2400" dirty="0" smtClean="0"/>
              <a:t>ecommendation </a:t>
            </a:r>
            <a:r>
              <a:rPr lang="en-US" sz="2400" dirty="0" smtClean="0"/>
              <a:t>of at </a:t>
            </a:r>
            <a:r>
              <a:rPr lang="en-US" sz="2400" dirty="0"/>
              <a:t>least two certified drivers on any trip over 2 </a:t>
            </a:r>
            <a:r>
              <a:rPr lang="en-US" sz="2400" dirty="0" smtClean="0"/>
              <a:t>hours.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Travel </a:t>
            </a:r>
            <a:r>
              <a:rPr lang="en-US" sz="2400" dirty="0" smtClean="0"/>
              <a:t>should </a:t>
            </a:r>
            <a:r>
              <a:rPr lang="en-US" sz="2400" dirty="0"/>
              <a:t>be suspended if </a:t>
            </a:r>
            <a:r>
              <a:rPr lang="en-US" sz="2400" dirty="0" smtClean="0"/>
              <a:t>the National </a:t>
            </a:r>
            <a:r>
              <a:rPr lang="en-US" sz="2400" dirty="0"/>
              <a:t>Weather Service has issued a </a:t>
            </a:r>
            <a:r>
              <a:rPr lang="en-US" sz="2400" dirty="0" smtClean="0"/>
              <a:t>traveler’s advisory or </a:t>
            </a:r>
            <a:r>
              <a:rPr lang="en-US" sz="2400" dirty="0"/>
              <a:t>predicts severe </a:t>
            </a:r>
            <a:r>
              <a:rPr lang="en-US" sz="2400" dirty="0" smtClean="0"/>
              <a:t>weather.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Every passenger and driver must wear a properly adjusted safety belt any time the van is </a:t>
            </a:r>
            <a:r>
              <a:rPr lang="en-US" sz="2400" dirty="0" smtClean="0"/>
              <a:t>moving.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All equipment must be stored completely under the seats or in the back of the </a:t>
            </a:r>
            <a:r>
              <a:rPr lang="en-US" sz="2400" dirty="0" smtClean="0"/>
              <a:t>van.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00697"/>
            <a:ext cx="8915399" cy="769441"/>
          </a:xfrm>
        </p:spPr>
        <p:txBody>
          <a:bodyPr/>
          <a:lstStyle/>
          <a:p>
            <a:pPr algn="ctr"/>
            <a:r>
              <a:rPr lang="en-US" b="1" dirty="0" smtClean="0"/>
              <a:t>Part IV: Utility </a:t>
            </a:r>
            <a:r>
              <a:rPr lang="en-US" b="1" dirty="0"/>
              <a:t>Vehicle Safety</a:t>
            </a:r>
          </a:p>
        </p:txBody>
      </p:sp>
      <p:pic>
        <p:nvPicPr>
          <p:cNvPr id="203781" name="Picture 5" descr="VandalismRedC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799" y="2590800"/>
            <a:ext cx="5257800" cy="3957819"/>
          </a:xfrm>
          <a:prstGeom prst="rect">
            <a:avLst/>
          </a:prstGeom>
          <a:noFill/>
          <a:ln w="38100" cmpd="dbl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25269"/>
            <a:ext cx="8686800" cy="646331"/>
          </a:xfrm>
        </p:spPr>
        <p:txBody>
          <a:bodyPr/>
          <a:lstStyle/>
          <a:p>
            <a:pPr algn="ctr"/>
            <a:r>
              <a:rPr lang="en-US" sz="3600" b="1" dirty="0"/>
              <a:t>Types of Utility Vehicles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09800"/>
            <a:ext cx="4343400" cy="2667000"/>
          </a:xfrm>
        </p:spPr>
        <p:txBody>
          <a:bodyPr/>
          <a:lstStyle/>
          <a:p>
            <a:r>
              <a:rPr lang="en-US" sz="2400" dirty="0"/>
              <a:t>Golf Carts</a:t>
            </a:r>
          </a:p>
          <a:p>
            <a:r>
              <a:rPr lang="en-US" sz="2400" dirty="0"/>
              <a:t>Gator Vehicles</a:t>
            </a:r>
          </a:p>
          <a:p>
            <a:r>
              <a:rPr lang="en-US" sz="2400" dirty="0"/>
              <a:t>Toro </a:t>
            </a:r>
            <a:r>
              <a:rPr lang="en-US" sz="2400" dirty="0" smtClean="0"/>
              <a:t>Vehicles</a:t>
            </a:r>
          </a:p>
          <a:p>
            <a:r>
              <a:rPr lang="en-US" sz="2400" dirty="0" err="1" smtClean="0"/>
              <a:t>Kubotas</a:t>
            </a:r>
            <a:endParaRPr lang="en-US" sz="2400" dirty="0"/>
          </a:p>
          <a:p>
            <a:r>
              <a:rPr lang="en-US" sz="2400" dirty="0"/>
              <a:t>Riding Mowers</a:t>
            </a:r>
          </a:p>
        </p:txBody>
      </p:sp>
      <p:pic>
        <p:nvPicPr>
          <p:cNvPr id="205828" name="Picture 4" descr="monster_midd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6900" y="1447800"/>
            <a:ext cx="2019300" cy="1480420"/>
          </a:xfrm>
          <a:prstGeom prst="rect">
            <a:avLst/>
          </a:prstGeom>
          <a:noFill/>
          <a:ln w="38100" cmpd="dbl">
            <a:solidFill>
              <a:srgbClr val="002060"/>
            </a:solidFill>
          </a:ln>
        </p:spPr>
      </p:pic>
      <p:pic>
        <p:nvPicPr>
          <p:cNvPr id="205829" name="Picture 5" descr="MVC-001F"/>
          <p:cNvPicPr>
            <a:picLocks noChangeAspect="1" noChangeArrowheads="1"/>
          </p:cNvPicPr>
          <p:nvPr/>
        </p:nvPicPr>
        <p:blipFill>
          <a:blip r:embed="rId3" cstate="print"/>
          <a:srcRect l="7292" t="4167" r="8333" b="6944"/>
          <a:stretch>
            <a:fillRect/>
          </a:stretch>
        </p:blipFill>
        <p:spPr bwMode="auto">
          <a:xfrm>
            <a:off x="5676900" y="4760763"/>
            <a:ext cx="2019300" cy="1596610"/>
          </a:xfrm>
          <a:prstGeom prst="rect">
            <a:avLst/>
          </a:prstGeom>
          <a:noFill/>
          <a:ln w="38100" cmpd="dbl">
            <a:solidFill>
              <a:srgbClr val="002060"/>
            </a:solidFill>
          </a:ln>
        </p:spPr>
      </p:pic>
      <p:pic>
        <p:nvPicPr>
          <p:cNvPr id="205830" name="Picture 6" descr="MVC-017F"/>
          <p:cNvPicPr>
            <a:picLocks noChangeAspect="1" noChangeArrowheads="1"/>
          </p:cNvPicPr>
          <p:nvPr/>
        </p:nvPicPr>
        <p:blipFill>
          <a:blip r:embed="rId4" cstate="print"/>
          <a:srcRect l="17708" t="17708" r="14583" b="9723"/>
          <a:stretch>
            <a:fillRect/>
          </a:stretch>
        </p:blipFill>
        <p:spPr bwMode="auto">
          <a:xfrm>
            <a:off x="5676900" y="3008163"/>
            <a:ext cx="2019300" cy="1622652"/>
          </a:xfrm>
          <a:prstGeom prst="rect">
            <a:avLst/>
          </a:prstGeom>
          <a:noFill/>
          <a:ln w="38100" cmpd="dbl">
            <a:solidFill>
              <a:srgbClr val="00206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14" y="838200"/>
            <a:ext cx="8812212" cy="646331"/>
          </a:xfrm>
        </p:spPr>
        <p:txBody>
          <a:bodyPr/>
          <a:lstStyle/>
          <a:p>
            <a:pPr algn="ctr"/>
            <a:r>
              <a:rPr lang="en-US" sz="3600" b="1" dirty="0" smtClean="0"/>
              <a:t>Carts and </a:t>
            </a:r>
            <a:r>
              <a:rPr lang="en-US" sz="3600" b="1" dirty="0" smtClean="0"/>
              <a:t>Cars</a:t>
            </a:r>
            <a:r>
              <a:rPr lang="en-US" sz="3600" b="1" dirty="0" smtClean="0"/>
              <a:t>, </a:t>
            </a:r>
            <a:r>
              <a:rPr lang="en-US" sz="3600" b="1" dirty="0" smtClean="0"/>
              <a:t>What’s </a:t>
            </a:r>
            <a:r>
              <a:rPr lang="en-US" sz="3600" b="1" dirty="0"/>
              <a:t>the </a:t>
            </a:r>
            <a:r>
              <a:rPr lang="en-US" sz="3600" b="1" dirty="0" smtClean="0"/>
              <a:t>Difference</a:t>
            </a:r>
            <a:r>
              <a:rPr lang="en-US" sz="3600" b="1" dirty="0"/>
              <a:t>?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46663" y="1905000"/>
            <a:ext cx="3976687" cy="4191000"/>
          </a:xfrm>
        </p:spPr>
        <p:txBody>
          <a:bodyPr/>
          <a:lstStyle/>
          <a:p>
            <a:r>
              <a:rPr lang="en-US" sz="2400" dirty="0"/>
              <a:t>Carts roll easier</a:t>
            </a:r>
          </a:p>
          <a:p>
            <a:r>
              <a:rPr lang="en-US" sz="2400" dirty="0"/>
              <a:t>Carts </a:t>
            </a:r>
            <a:r>
              <a:rPr lang="en-US" sz="2400" dirty="0" smtClean="0"/>
              <a:t>operate more closely to pedestrians</a:t>
            </a:r>
            <a:endParaRPr lang="en-US" sz="2400" dirty="0"/>
          </a:p>
          <a:p>
            <a:r>
              <a:rPr lang="en-US" sz="2400" dirty="0"/>
              <a:t>Carts run silently</a:t>
            </a:r>
          </a:p>
          <a:p>
            <a:r>
              <a:rPr lang="en-US" sz="2400" dirty="0"/>
              <a:t>Other motor vehicles have the </a:t>
            </a:r>
            <a:r>
              <a:rPr lang="en-US" sz="2400" dirty="0" smtClean="0"/>
              <a:t>right-of-way</a:t>
            </a:r>
          </a:p>
          <a:p>
            <a:r>
              <a:rPr lang="en-US" sz="2400" dirty="0" smtClean="0"/>
              <a:t>Pedestrians have the right-of-way.</a:t>
            </a:r>
            <a:endParaRPr lang="en-US" sz="2400" dirty="0"/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112713" y="2554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8901" name="Picture 5" descr="splashcart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3684"/>
            <a:ext cx="9034463" cy="1200329"/>
          </a:xfrm>
        </p:spPr>
        <p:txBody>
          <a:bodyPr/>
          <a:lstStyle/>
          <a:p>
            <a:pPr algn="ctr"/>
            <a:r>
              <a:rPr lang="en-US" sz="3600" b="1" dirty="0"/>
              <a:t>UD Driver’s </a:t>
            </a:r>
            <a:r>
              <a:rPr lang="en-US" sz="3600" b="1" dirty="0" smtClean="0"/>
              <a:t>Certification &amp; </a:t>
            </a:r>
            <a:r>
              <a:rPr lang="en-US" sz="3600" b="1" dirty="0"/>
              <a:t>Vehicle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Usage </a:t>
            </a:r>
            <a:r>
              <a:rPr lang="en-US" sz="3600" b="1" dirty="0"/>
              <a:t>Policy	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cs typeface="Arial" charset="0"/>
              </a:rPr>
              <a:t>The Vehicle Use and </a:t>
            </a:r>
            <a:r>
              <a:rPr lang="en-US" sz="2400" dirty="0" smtClean="0">
                <a:cs typeface="Arial" charset="0"/>
              </a:rPr>
              <a:t>Driver Certification Policy </a:t>
            </a:r>
            <a:r>
              <a:rPr lang="en-US" sz="2400" dirty="0">
                <a:cs typeface="Arial" charset="0"/>
              </a:rPr>
              <a:t>is established as part of the continuing efforts to improve the safety of University faculty, </a:t>
            </a:r>
            <a:r>
              <a:rPr lang="en-US" sz="2400" dirty="0" smtClean="0">
                <a:cs typeface="Arial" charset="0"/>
              </a:rPr>
              <a:t>staff, students and volunteers who </a:t>
            </a:r>
            <a:r>
              <a:rPr lang="en-US" sz="2400" dirty="0">
                <a:cs typeface="Arial" charset="0"/>
              </a:rPr>
              <a:t>operate </a:t>
            </a:r>
            <a:r>
              <a:rPr lang="en-US" sz="2400" dirty="0" smtClean="0">
                <a:cs typeface="Arial" charset="0"/>
              </a:rPr>
              <a:t>University-insured </a:t>
            </a:r>
            <a:r>
              <a:rPr lang="en-US" sz="2400" dirty="0">
                <a:cs typeface="Arial" charset="0"/>
              </a:rPr>
              <a:t>vehicles, to reduce the risk of injury and/or loss to the University, and to enhance University insurability</a:t>
            </a:r>
            <a:r>
              <a:rPr lang="en-US" sz="2400" dirty="0" smtClean="0">
                <a:cs typeface="Arial" charset="0"/>
              </a:rPr>
              <a:t>.  </a:t>
            </a:r>
          </a:p>
          <a:p>
            <a:endParaRPr lang="en-US" sz="2400" dirty="0" smtClean="0">
              <a:cs typeface="Arial" charset="0"/>
            </a:endParaRPr>
          </a:p>
          <a:p>
            <a:r>
              <a:rPr lang="en-US" sz="2400" dirty="0" smtClean="0">
                <a:cs typeface="Arial" charset="0"/>
              </a:rPr>
              <a:t>University-insured vehicles include golf and utility carts, leased or donated and rental vehicles.</a:t>
            </a:r>
            <a:endParaRPr lang="en-US" sz="24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77682"/>
            <a:ext cx="9034463" cy="646331"/>
          </a:xfrm>
        </p:spPr>
        <p:txBody>
          <a:bodyPr/>
          <a:lstStyle/>
          <a:p>
            <a:pPr algn="ctr"/>
            <a:r>
              <a:rPr lang="en-US" sz="3600" b="1" dirty="0"/>
              <a:t>Carts vs. </a:t>
            </a:r>
            <a:r>
              <a:rPr lang="en-US" sz="3600" b="1" dirty="0" smtClean="0"/>
              <a:t>Cars (cont’d)</a:t>
            </a:r>
            <a:endParaRPr lang="en-US" sz="3600" b="1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1" y="1905000"/>
            <a:ext cx="4603750" cy="4191000"/>
          </a:xfrm>
        </p:spPr>
        <p:txBody>
          <a:bodyPr/>
          <a:lstStyle/>
          <a:p>
            <a:r>
              <a:rPr lang="en-US" sz="2400" dirty="0"/>
              <a:t>Center of gravity is lower than most </a:t>
            </a:r>
            <a:r>
              <a:rPr lang="en-US" sz="2400" dirty="0" smtClean="0"/>
              <a:t>vehicles</a:t>
            </a:r>
            <a:endParaRPr lang="en-US" sz="2400" dirty="0"/>
          </a:p>
          <a:p>
            <a:r>
              <a:rPr lang="en-US" sz="2400" dirty="0"/>
              <a:t>Speed limit is MUCH lower – 5 mph on campus</a:t>
            </a:r>
          </a:p>
          <a:p>
            <a:pPr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209924" name="Picture 4" descr="golf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14600"/>
            <a:ext cx="3124200" cy="2672203"/>
          </a:xfrm>
          <a:prstGeom prst="rect">
            <a:avLst/>
          </a:prstGeom>
          <a:noFill/>
          <a:ln w="38100" cmpd="dbl">
            <a:solidFill>
              <a:srgbClr val="00206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31657"/>
            <a:ext cx="8839200" cy="646331"/>
          </a:xfrm>
        </p:spPr>
        <p:txBody>
          <a:bodyPr/>
          <a:lstStyle/>
          <a:p>
            <a:pPr algn="ctr"/>
            <a:r>
              <a:rPr lang="en-US" sz="3600" b="1" dirty="0"/>
              <a:t>UD Guidelines </a:t>
            </a:r>
            <a:r>
              <a:rPr lang="en-US" sz="3600" b="1" dirty="0" smtClean="0"/>
              <a:t>for Use </a:t>
            </a:r>
            <a:r>
              <a:rPr lang="en-US" sz="3600" b="1" dirty="0"/>
              <a:t>of Carts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Applies to all operators of low speed </a:t>
            </a:r>
            <a:r>
              <a:rPr lang="en-US" sz="2400" dirty="0" smtClean="0"/>
              <a:t>vehicles, electric </a:t>
            </a:r>
            <a:r>
              <a:rPr lang="en-US" sz="2400" dirty="0"/>
              <a:t>or gas </a:t>
            </a:r>
            <a:r>
              <a:rPr lang="en-US" sz="2400" dirty="0" smtClean="0"/>
              <a:t>powered, </a:t>
            </a:r>
            <a:r>
              <a:rPr lang="en-US" sz="2400" dirty="0"/>
              <a:t>on UD </a:t>
            </a:r>
            <a:r>
              <a:rPr lang="en-US" sz="2400" dirty="0" smtClean="0"/>
              <a:t>Campus.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All users must have a current/valid driver’s license in their </a:t>
            </a:r>
            <a:r>
              <a:rPr lang="en-US" sz="2400" dirty="0" smtClean="0"/>
              <a:t>possession and must complete the online Drivers Certification session through EHS/RM.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All drivers must be trained in cart </a:t>
            </a:r>
            <a:r>
              <a:rPr lang="en-US" sz="2400" dirty="0" smtClean="0"/>
              <a:t>operation by their supervisor or department designee.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All drivers operating carts must comply with applicable traffic </a:t>
            </a:r>
            <a:r>
              <a:rPr lang="en-US" sz="2400" dirty="0" smtClean="0"/>
              <a:t>laws.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Drivers are responsible for understanding and complying with the manufacturer’s operating </a:t>
            </a:r>
            <a:r>
              <a:rPr lang="en-US" sz="2400" dirty="0" smtClean="0"/>
              <a:t>recommendations.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72894"/>
            <a:ext cx="9034463" cy="646331"/>
          </a:xfrm>
        </p:spPr>
        <p:txBody>
          <a:bodyPr/>
          <a:lstStyle/>
          <a:p>
            <a:pPr algn="ctr"/>
            <a:r>
              <a:rPr lang="en-US" sz="3600" b="1" dirty="0"/>
              <a:t>Cart Safety Guidelines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4050" y="1828800"/>
            <a:ext cx="78359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Obey ALL traffic signs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Do not exceed cart weight capacity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Sudden stops or changes in direction may result in loss of control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Keep hands and feet inside at all times when cart is moving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Avoid tipping over – drive straight up or down a slope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Always remain seated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Slow down before and during turns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Reduce speed, use extra care in inclement </a:t>
            </a:r>
            <a:r>
              <a:rPr lang="en-US" sz="2400" dirty="0" smtClean="0"/>
              <a:t>weather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77682"/>
            <a:ext cx="8805863" cy="646331"/>
          </a:xfrm>
        </p:spPr>
        <p:txBody>
          <a:bodyPr/>
          <a:lstStyle/>
          <a:p>
            <a:pPr algn="ctr"/>
            <a:r>
              <a:rPr lang="en-US" sz="3600" b="1" dirty="0" smtClean="0"/>
              <a:t>Cart Safety Guidelines (cont’d)</a:t>
            </a:r>
            <a:endParaRPr lang="en-US" sz="3600" b="1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2" y="1905000"/>
            <a:ext cx="7469187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Stop for pedestrians - </a:t>
            </a:r>
            <a:r>
              <a:rPr lang="en-US" sz="2400" b="1" u="sng" dirty="0" smtClean="0"/>
              <a:t>pedestrians always have the right of way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Drive slowly</a:t>
            </a:r>
            <a:endParaRPr lang="en-US" sz="2400" dirty="0"/>
          </a:p>
        </p:txBody>
      </p:sp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0" y="207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"/>
            <a:ext cx="8882063" cy="1200329"/>
          </a:xfrm>
        </p:spPr>
        <p:txBody>
          <a:bodyPr/>
          <a:lstStyle/>
          <a:p>
            <a:pPr algn="ctr"/>
            <a:r>
              <a:rPr lang="en-US" sz="3600" b="1" dirty="0" smtClean="0"/>
              <a:t>Thank You For Viewing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the </a:t>
            </a:r>
            <a:r>
              <a:rPr lang="en-US" sz="3600" b="1" dirty="0" smtClean="0"/>
              <a:t>Presentation</a:t>
            </a:r>
            <a:endParaRPr lang="en-US" sz="3600" b="1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621587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Note that before you </a:t>
            </a:r>
            <a:r>
              <a:rPr lang="en-US" sz="2400" dirty="0" smtClean="0"/>
              <a:t>are certified to operate </a:t>
            </a:r>
            <a:r>
              <a:rPr lang="en-US" sz="2400" dirty="0" smtClean="0"/>
              <a:t>a UD-insured vehicle, golf cart or rental: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/>
          </a:p>
          <a:p>
            <a:pPr marL="85725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You must </a:t>
            </a:r>
            <a:r>
              <a:rPr lang="en-US" sz="2000" dirty="0" smtClean="0"/>
              <a:t>pass the quiz following this presentation.</a:t>
            </a:r>
          </a:p>
          <a:p>
            <a:pPr marL="857250" lvl="1" indent="-457200">
              <a:lnSpc>
                <a:spcPct val="90000"/>
              </a:lnSpc>
              <a:buFont typeface="+mj-lt"/>
              <a:buAutoNum type="arabicPeriod"/>
            </a:pPr>
            <a:endParaRPr lang="en-US" sz="2000" dirty="0" smtClean="0"/>
          </a:p>
          <a:p>
            <a:pPr marL="85725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Sign and submit the </a:t>
            </a:r>
            <a:r>
              <a:rPr lang="en-US" sz="2000" dirty="0" smtClean="0">
                <a:hlinkClick r:id="rId2"/>
              </a:rPr>
              <a:t>Certification Form</a:t>
            </a:r>
            <a:r>
              <a:rPr lang="en-US" sz="2000" dirty="0" smtClean="0"/>
              <a:t>. </a:t>
            </a:r>
            <a:endParaRPr lang="en-US" sz="2000" dirty="0" smtClean="0"/>
          </a:p>
          <a:p>
            <a:pPr marL="857250" lvl="1" indent="-457200">
              <a:lnSpc>
                <a:spcPct val="90000"/>
              </a:lnSpc>
              <a:buFont typeface="+mj-lt"/>
              <a:buAutoNum type="arabicPeriod"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After you </a:t>
            </a:r>
            <a:r>
              <a:rPr lang="en-US" sz="2400" dirty="0" smtClean="0"/>
              <a:t>pass the quiz and submit </a:t>
            </a:r>
            <a:r>
              <a:rPr lang="en-US" sz="2400" dirty="0" smtClean="0"/>
              <a:t>the </a:t>
            </a:r>
            <a:r>
              <a:rPr lang="en-US" sz="2400" dirty="0" smtClean="0"/>
              <a:t>signed form</a:t>
            </a:r>
            <a:r>
              <a:rPr lang="en-US" sz="2400" dirty="0" smtClean="0"/>
              <a:t>, the Office of Risk Management and Insurance will </a:t>
            </a:r>
            <a:r>
              <a:rPr lang="en-US" sz="2400" dirty="0" smtClean="0"/>
              <a:t>order </a:t>
            </a:r>
            <a:r>
              <a:rPr lang="en-US" sz="2400" dirty="0" smtClean="0"/>
              <a:t>your Motor Vehicle </a:t>
            </a:r>
            <a:r>
              <a:rPr lang="en-US" sz="2400" dirty="0"/>
              <a:t>R</a:t>
            </a:r>
            <a:r>
              <a:rPr lang="en-US" sz="2400" dirty="0" smtClean="0"/>
              <a:t>eport (MVR).  This process </a:t>
            </a:r>
            <a:r>
              <a:rPr lang="en-US" sz="2400" dirty="0" smtClean="0"/>
              <a:t>takes approximately seven days after receiving your submittals.  If approved, you will receive a certificate by e-mail noting your certification and expiration dates.  If not approved, you will be informed.</a:t>
            </a:r>
            <a:endParaRPr lang="en-US" sz="2400" dirty="0"/>
          </a:p>
        </p:txBody>
      </p:sp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0" y="207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94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77682"/>
            <a:ext cx="9034463" cy="646331"/>
          </a:xfrm>
        </p:spPr>
        <p:txBody>
          <a:bodyPr/>
          <a:lstStyle/>
          <a:p>
            <a:pPr algn="ctr"/>
            <a:r>
              <a:rPr lang="en-US" sz="3600" b="1" dirty="0"/>
              <a:t>Policy </a:t>
            </a:r>
            <a:r>
              <a:rPr lang="en-US" sz="3600" b="1" dirty="0" smtClean="0"/>
              <a:t>States</a:t>
            </a:r>
            <a:endParaRPr lang="en-US" sz="3600" b="1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cs typeface="Arial" charset="0"/>
              </a:rPr>
              <a:t>All University </a:t>
            </a:r>
            <a:r>
              <a:rPr lang="en-US" sz="2400" dirty="0" smtClean="0">
                <a:cs typeface="Arial" charset="0"/>
              </a:rPr>
              <a:t>faculty, staff, students and volunteers who plan </a:t>
            </a:r>
            <a:r>
              <a:rPr lang="en-US" sz="2400" dirty="0">
                <a:cs typeface="Arial" charset="0"/>
              </a:rPr>
              <a:t>to drive a </a:t>
            </a:r>
            <a:r>
              <a:rPr lang="en-US" sz="2400" dirty="0" smtClean="0">
                <a:cs typeface="Arial" charset="0"/>
              </a:rPr>
              <a:t>University-insured vehicle for </a:t>
            </a:r>
            <a:r>
              <a:rPr lang="en-US" sz="2400" dirty="0">
                <a:cs typeface="Arial" charset="0"/>
              </a:rPr>
              <a:t>University </a:t>
            </a:r>
            <a:r>
              <a:rPr lang="en-US" sz="2400" dirty="0" smtClean="0">
                <a:cs typeface="Arial" charset="0"/>
              </a:rPr>
              <a:t>business-related operations and sponsored events are required to complete the Driver Certification session </a:t>
            </a:r>
            <a:r>
              <a:rPr lang="en-US" sz="2400" b="1" dirty="0" smtClean="0">
                <a:cs typeface="Arial" charset="0"/>
              </a:rPr>
              <a:t>ANNUALLY</a:t>
            </a:r>
            <a:r>
              <a:rPr lang="en-US" sz="2400" dirty="0">
                <a:cs typeface="Arial" charset="0"/>
              </a:rPr>
              <a:t>.</a:t>
            </a:r>
            <a:r>
              <a:rPr lang="en-US" sz="2400" dirty="0"/>
              <a:t>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UD-insured vehicles include golf and utility carts, leased or donated and rental vehicles.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" y="533400"/>
            <a:ext cx="9034463" cy="646331"/>
          </a:xfrm>
        </p:spPr>
        <p:txBody>
          <a:bodyPr/>
          <a:lstStyle/>
          <a:p>
            <a:pPr algn="ctr"/>
            <a:r>
              <a:rPr lang="en-US" sz="3600" b="1" dirty="0" smtClean="0"/>
              <a:t>Driver </a:t>
            </a:r>
            <a:r>
              <a:rPr lang="en-US" sz="3600" b="1" dirty="0"/>
              <a:t>Certification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6" y="1524000"/>
            <a:ext cx="8110537" cy="4953000"/>
          </a:xfrm>
        </p:spPr>
        <p:txBody>
          <a:bodyPr/>
          <a:lstStyle/>
          <a:p>
            <a:r>
              <a:rPr lang="en-US" sz="2400" dirty="0"/>
              <a:t>By completing this </a:t>
            </a:r>
            <a:r>
              <a:rPr lang="en-US" sz="2400" dirty="0" smtClean="0"/>
              <a:t>certification and </a:t>
            </a:r>
            <a:r>
              <a:rPr lang="en-US" sz="2400" dirty="0" smtClean="0"/>
              <a:t>maintaining </a:t>
            </a:r>
            <a:r>
              <a:rPr lang="en-US" sz="2400" dirty="0"/>
              <a:t>a current </a:t>
            </a:r>
            <a:r>
              <a:rPr lang="en-US" sz="2400" dirty="0" smtClean="0"/>
              <a:t>state-issued </a:t>
            </a:r>
            <a:r>
              <a:rPr lang="en-US" sz="2400" dirty="0"/>
              <a:t>driver's </a:t>
            </a:r>
            <a:r>
              <a:rPr lang="en-US" sz="2400" dirty="0" smtClean="0"/>
              <a:t>license with </a:t>
            </a:r>
            <a:r>
              <a:rPr lang="en-US" sz="2400" dirty="0" smtClean="0"/>
              <a:t>a non high-risk record, you are eligible for certification.</a:t>
            </a:r>
          </a:p>
          <a:p>
            <a:endParaRPr lang="en-US" sz="1000" dirty="0" smtClean="0"/>
          </a:p>
          <a:p>
            <a:r>
              <a:rPr lang="en-US" sz="2400" dirty="0" smtClean="0"/>
              <a:t>It </a:t>
            </a:r>
            <a:r>
              <a:rPr lang="en-US" sz="2400" dirty="0"/>
              <a:t>is your responsibility to maintain </a:t>
            </a:r>
            <a:r>
              <a:rPr lang="en-US" sz="2400" dirty="0" smtClean="0"/>
              <a:t>your driver's </a:t>
            </a:r>
            <a:r>
              <a:rPr lang="en-US" sz="2400" dirty="0"/>
              <a:t>certification by maintaining your current license </a:t>
            </a:r>
            <a:r>
              <a:rPr lang="en-US" sz="2400" dirty="0" smtClean="0"/>
              <a:t>and by renewing the certification annually before it expires.</a:t>
            </a:r>
          </a:p>
          <a:p>
            <a:endParaRPr lang="en-US" sz="1000" dirty="0"/>
          </a:p>
          <a:p>
            <a:r>
              <a:rPr lang="en-US" sz="2400" dirty="0"/>
              <a:t>If the status of your driver’s license changes, </a:t>
            </a:r>
            <a:r>
              <a:rPr lang="en-US" sz="2400" dirty="0" smtClean="0"/>
              <a:t>you must notify your supervisor and </a:t>
            </a:r>
            <a:r>
              <a:rPr lang="en-US" sz="2400" dirty="0" smtClean="0"/>
              <a:t>the Office of Risk Management and Insurance </a:t>
            </a:r>
            <a:r>
              <a:rPr lang="en-US" sz="2400" dirty="0" smtClean="0"/>
              <a:t>at 937-229-4502.</a:t>
            </a:r>
          </a:p>
          <a:p>
            <a:endParaRPr lang="en-US" sz="1000" dirty="0" smtClean="0"/>
          </a:p>
          <a:p>
            <a:r>
              <a:rPr lang="en-US" sz="2400" dirty="0" smtClean="0"/>
              <a:t>International licenses are not eligible for the certification process.  A license from the United States must be obtained.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77682"/>
            <a:ext cx="8882063" cy="646331"/>
          </a:xfrm>
        </p:spPr>
        <p:txBody>
          <a:bodyPr/>
          <a:lstStyle/>
          <a:p>
            <a:pPr algn="ctr"/>
            <a:r>
              <a:rPr lang="en-US" sz="3600" b="1" dirty="0"/>
              <a:t>Other </a:t>
            </a:r>
            <a:r>
              <a:rPr lang="en-US" sz="3600" b="1" dirty="0" smtClean="0"/>
              <a:t>Circumstances</a:t>
            </a:r>
            <a:endParaRPr lang="en-US" sz="3600" b="1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cs typeface="Arial" charset="0"/>
              </a:rPr>
              <a:t>Drivers involved in an at-fault accident </a:t>
            </a:r>
            <a:r>
              <a:rPr lang="en-US" sz="2400" dirty="0" smtClean="0">
                <a:cs typeface="Arial" charset="0"/>
              </a:rPr>
              <a:t>will be instructed to re-take the online driver’s certification and might be </a:t>
            </a:r>
            <a:r>
              <a:rPr lang="en-US" sz="2400" dirty="0">
                <a:cs typeface="Arial" charset="0"/>
              </a:rPr>
              <a:t>suspended from driving until the investigation of the accident is completed. </a:t>
            </a:r>
            <a:endParaRPr lang="en-US" sz="2400" dirty="0" smtClean="0">
              <a:cs typeface="Arial" charset="0"/>
            </a:endParaRPr>
          </a:p>
          <a:p>
            <a:endParaRPr lang="en-US" sz="2400" dirty="0">
              <a:cs typeface="Arial" charset="0"/>
            </a:endParaRPr>
          </a:p>
          <a:p>
            <a:r>
              <a:rPr lang="en-US" sz="2400" dirty="0">
                <a:cs typeface="Arial" charset="0"/>
              </a:rPr>
              <a:t>For at-fault accidents, there will be a </a:t>
            </a:r>
            <a:r>
              <a:rPr lang="en-US" sz="2400" dirty="0" smtClean="0">
                <a:cs typeface="Arial" charset="0"/>
              </a:rPr>
              <a:t>$500 deductible </a:t>
            </a:r>
            <a:r>
              <a:rPr lang="en-US" sz="2400" dirty="0">
                <a:cs typeface="Arial" charset="0"/>
              </a:rPr>
              <a:t>charged </a:t>
            </a:r>
            <a:r>
              <a:rPr lang="en-US" sz="2400" dirty="0" smtClean="0">
                <a:cs typeface="Arial" charset="0"/>
              </a:rPr>
              <a:t>to the associated department</a:t>
            </a:r>
            <a:r>
              <a:rPr lang="en-US" sz="2400" dirty="0">
                <a:cs typeface="Arial" charset="0"/>
              </a:rPr>
              <a:t>, club or </a:t>
            </a:r>
            <a:r>
              <a:rPr lang="en-US" sz="2400" dirty="0" smtClean="0">
                <a:cs typeface="Arial" charset="0"/>
              </a:rPr>
              <a:t>organization.</a:t>
            </a:r>
            <a:endParaRPr lang="en-US" sz="2400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77682"/>
            <a:ext cx="8805863" cy="646331"/>
          </a:xfrm>
        </p:spPr>
        <p:txBody>
          <a:bodyPr/>
          <a:lstStyle/>
          <a:p>
            <a:pPr algn="ctr"/>
            <a:r>
              <a:rPr lang="en-US" sz="3600" b="1" dirty="0"/>
              <a:t>Privileges may be </a:t>
            </a:r>
            <a:r>
              <a:rPr lang="en-US" sz="3600" b="1" dirty="0" smtClean="0"/>
              <a:t>denied</a:t>
            </a:r>
            <a:endParaRPr lang="en-US" sz="3600" b="1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u="sng" dirty="0">
                <a:cs typeface="Arial" charset="0"/>
              </a:rPr>
              <a:t>High Risk</a:t>
            </a:r>
            <a:r>
              <a:rPr lang="en-US" sz="2400" dirty="0">
                <a:cs typeface="Arial" charset="0"/>
              </a:rPr>
              <a:t> - MVR (Motor Vehicle </a:t>
            </a:r>
            <a:r>
              <a:rPr lang="en-US" sz="2400" dirty="0" smtClean="0">
                <a:cs typeface="Arial" charset="0"/>
              </a:rPr>
              <a:t>Record) </a:t>
            </a:r>
            <a:r>
              <a:rPr lang="en-US" sz="2400" dirty="0">
                <a:cs typeface="Arial" charset="0"/>
              </a:rPr>
              <a:t>check through the Bureau of Motor Vehicles reports </a:t>
            </a:r>
            <a:r>
              <a:rPr lang="en-US" sz="2400" dirty="0" smtClean="0">
                <a:cs typeface="Arial" charset="0"/>
              </a:rPr>
              <a:t>violations and/or </a:t>
            </a:r>
            <a:r>
              <a:rPr lang="en-US" sz="2400" dirty="0">
                <a:cs typeface="Arial" charset="0"/>
              </a:rPr>
              <a:t>a suspended or invalid </a:t>
            </a:r>
            <a:r>
              <a:rPr lang="en-US" sz="2400" dirty="0" smtClean="0">
                <a:cs typeface="Arial" charset="0"/>
              </a:rPr>
              <a:t>license.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smtClean="0"/>
              <a:t>All </a:t>
            </a:r>
            <a:r>
              <a:rPr lang="en-US" sz="2400" dirty="0" smtClean="0"/>
              <a:t>who </a:t>
            </a:r>
            <a:r>
              <a:rPr lang="en-US" sz="2400" dirty="0"/>
              <a:t>have </a:t>
            </a:r>
            <a:r>
              <a:rPr lang="en-US" sz="2400" dirty="0" smtClean="0"/>
              <a:t>high risk violations and/or accidents on their records will not hav</a:t>
            </a:r>
            <a:r>
              <a:rPr lang="en-US" sz="2400" dirty="0" smtClean="0"/>
              <a:t>e coverage.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u="sng" dirty="0" smtClean="0">
                <a:cs typeface="Arial" charset="0"/>
              </a:rPr>
              <a:t>Reporting</a:t>
            </a:r>
            <a:r>
              <a:rPr lang="en-US" sz="2400" dirty="0" smtClean="0">
                <a:cs typeface="Arial" charset="0"/>
              </a:rPr>
              <a:t> – Failure to report an accident according to the Office of Risk Management and Insurance reporting procedures may result in loss of driving privileges.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77682"/>
            <a:ext cx="8882063" cy="646331"/>
          </a:xfrm>
        </p:spPr>
        <p:txBody>
          <a:bodyPr/>
          <a:lstStyle/>
          <a:p>
            <a:pPr algn="ctr"/>
            <a:r>
              <a:rPr lang="en-US" sz="3600" b="1" dirty="0" smtClean="0"/>
              <a:t>Accidents</a:t>
            </a:r>
            <a:endParaRPr lang="en-US" sz="3600" b="1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1905000"/>
            <a:ext cx="8110537" cy="4648200"/>
          </a:xfrm>
        </p:spPr>
        <p:txBody>
          <a:bodyPr/>
          <a:lstStyle/>
          <a:p>
            <a:r>
              <a:rPr lang="en-US" sz="2400" dirty="0">
                <a:cs typeface="Arial" charset="0"/>
              </a:rPr>
              <a:t>F</a:t>
            </a:r>
            <a:r>
              <a:rPr lang="en-US" sz="2400" dirty="0" smtClean="0">
                <a:cs typeface="Arial" charset="0"/>
              </a:rPr>
              <a:t>ollowing </a:t>
            </a:r>
            <a:r>
              <a:rPr lang="en-US" sz="2400" dirty="0">
                <a:cs typeface="Arial" charset="0"/>
              </a:rPr>
              <a:t>an accident with a </a:t>
            </a:r>
            <a:r>
              <a:rPr lang="en-US" sz="2400" dirty="0" smtClean="0">
                <a:cs typeface="Arial" charset="0"/>
              </a:rPr>
              <a:t>University-insured vehicle</a:t>
            </a:r>
            <a:r>
              <a:rPr lang="en-US" sz="2400" dirty="0" smtClean="0">
                <a:cs typeface="Arial" charset="0"/>
              </a:rPr>
              <a:t>:</a:t>
            </a:r>
          </a:p>
          <a:p>
            <a:pPr marL="0" indent="0">
              <a:buNone/>
            </a:pPr>
            <a:endParaRPr lang="en-US" sz="2400" dirty="0" smtClean="0">
              <a:cs typeface="Arial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cs typeface="Arial" charset="0"/>
              </a:rPr>
              <a:t>Immediately notify </a:t>
            </a:r>
            <a:r>
              <a:rPr lang="en-US" sz="2000" dirty="0">
                <a:cs typeface="Arial" charset="0"/>
              </a:rPr>
              <a:t>the local law enforcement agency (police) for that location. If the accident occurs on campus, notify </a:t>
            </a:r>
            <a:r>
              <a:rPr lang="en-US" sz="2000" dirty="0" smtClean="0">
                <a:cs typeface="Arial" charset="0"/>
              </a:rPr>
              <a:t>University </a:t>
            </a:r>
            <a:r>
              <a:rPr lang="en-US" sz="2000" dirty="0">
                <a:cs typeface="Arial" charset="0"/>
              </a:rPr>
              <a:t>of Dayton Public Safety </a:t>
            </a:r>
            <a:r>
              <a:rPr lang="en-US" sz="2000" dirty="0" smtClean="0">
                <a:cs typeface="Arial" charset="0"/>
              </a:rPr>
              <a:t>at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(</a:t>
            </a:r>
            <a:r>
              <a:rPr lang="en-US" sz="2000" b="1" dirty="0" smtClean="0">
                <a:cs typeface="Arial" charset="0"/>
              </a:rPr>
              <a:t>937</a:t>
            </a:r>
            <a:r>
              <a:rPr lang="en-US" sz="2000" b="1" dirty="0">
                <a:cs typeface="Arial" charset="0"/>
              </a:rPr>
              <a:t>) 229-2121</a:t>
            </a:r>
            <a:r>
              <a:rPr lang="en-US" sz="2000" dirty="0">
                <a:cs typeface="Arial" charset="0"/>
              </a:rPr>
              <a:t>. </a:t>
            </a:r>
            <a:endParaRPr lang="en-US" sz="2000" dirty="0" smtClean="0">
              <a:cs typeface="Arial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>
              <a:cs typeface="Arial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cs typeface="Arial" charset="0"/>
              </a:rPr>
              <a:t>Notify </a:t>
            </a:r>
            <a:r>
              <a:rPr lang="en-US" sz="2000" dirty="0" smtClean="0">
                <a:cs typeface="Arial" charset="0"/>
              </a:rPr>
              <a:t>the Office of Risk Management and Insurance regarding accidents or any vehicle damage within </a:t>
            </a:r>
            <a:r>
              <a:rPr lang="en-US" sz="2000" dirty="0" smtClean="0">
                <a:cs typeface="Arial" charset="0"/>
              </a:rPr>
              <a:t>24 hours, preferably before you leave the scene, at: 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>
              <a:cs typeface="Arial" charset="0"/>
            </a:endParaRPr>
          </a:p>
          <a:p>
            <a:pPr marL="457200" lvl="1" indent="0">
              <a:buNone/>
            </a:pPr>
            <a:r>
              <a:rPr lang="en-US" sz="2000" b="1" dirty="0">
                <a:cs typeface="Arial" charset="0"/>
              </a:rPr>
              <a:t>	</a:t>
            </a:r>
            <a:r>
              <a:rPr lang="en-US" sz="2000" b="1" dirty="0" smtClean="0">
                <a:cs typeface="Arial" charset="0"/>
              </a:rPr>
              <a:t>	</a:t>
            </a:r>
            <a:r>
              <a:rPr lang="en-US" sz="1800" b="1" dirty="0" smtClean="0">
                <a:cs typeface="Arial" charset="0"/>
              </a:rPr>
              <a:t>(937</a:t>
            </a:r>
            <a:r>
              <a:rPr lang="en-US" sz="1800" b="1" dirty="0">
                <a:cs typeface="Arial" charset="0"/>
              </a:rPr>
              <a:t>) 229 - </a:t>
            </a:r>
            <a:r>
              <a:rPr lang="en-US" sz="1800" b="1" dirty="0" smtClean="0">
                <a:cs typeface="Arial" charset="0"/>
              </a:rPr>
              <a:t>4502, </a:t>
            </a:r>
            <a:r>
              <a:rPr lang="en-US" sz="1800" b="1" dirty="0" smtClean="0">
                <a:cs typeface="Arial" charset="0"/>
              </a:rPr>
              <a:t>Monday-Friday,  8:00 a.m</a:t>
            </a:r>
            <a:r>
              <a:rPr lang="en-US" sz="1800" b="1" dirty="0" smtClean="0">
                <a:cs typeface="Arial" charset="0"/>
              </a:rPr>
              <a:t>. to </a:t>
            </a:r>
            <a:r>
              <a:rPr lang="en-US" sz="1800" b="1" dirty="0">
                <a:cs typeface="Arial" charset="0"/>
              </a:rPr>
              <a:t>5:00 p.m. </a:t>
            </a:r>
            <a:r>
              <a:rPr lang="en-US" sz="1800" dirty="0">
                <a:cs typeface="Arial" charset="0"/>
              </a:rPr>
              <a:t> </a:t>
            </a:r>
            <a:endParaRPr lang="en-US" sz="1800" dirty="0" smtClean="0">
              <a:cs typeface="Arial" charset="0"/>
            </a:endParaRPr>
          </a:p>
          <a:p>
            <a:pPr marL="457200" lvl="1" indent="0">
              <a:buNone/>
            </a:pPr>
            <a:r>
              <a:rPr lang="en-US" sz="1800" dirty="0">
                <a:cs typeface="Arial" charset="0"/>
              </a:rPr>
              <a:t>	</a:t>
            </a:r>
            <a:r>
              <a:rPr lang="en-US" sz="1800" dirty="0" smtClean="0">
                <a:cs typeface="Arial" charset="0"/>
              </a:rPr>
              <a:t>	(if </a:t>
            </a:r>
            <a:r>
              <a:rPr lang="en-US" sz="1800" dirty="0" smtClean="0">
                <a:cs typeface="Arial" charset="0"/>
              </a:rPr>
              <a:t>after </a:t>
            </a:r>
            <a:r>
              <a:rPr lang="en-US" sz="1800" dirty="0" smtClean="0">
                <a:cs typeface="Arial" charset="0"/>
              </a:rPr>
              <a:t>hours, please leave a voice </a:t>
            </a:r>
            <a:r>
              <a:rPr lang="en-US" sz="1800" dirty="0" smtClean="0">
                <a:cs typeface="Arial" charset="0"/>
              </a:rPr>
              <a:t>mail message)</a:t>
            </a:r>
            <a:endParaRPr lang="en-US" sz="1800" dirty="0"/>
          </a:p>
          <a:p>
            <a:pPr marL="914400" lvl="1" indent="-457200">
              <a:buFont typeface="+mj-lt"/>
              <a:buAutoNum type="arabicPeriod"/>
            </a:pPr>
            <a:endParaRPr lang="en-US" sz="20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1496</TotalTime>
  <Words>1974</Words>
  <Application>Microsoft Office PowerPoint</Application>
  <PresentationFormat>On-screen Show (4:3)</PresentationFormat>
  <Paragraphs>241</Paragraphs>
  <Slides>44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Wingdings</vt:lpstr>
      <vt:lpstr>Bold Stripes</vt:lpstr>
      <vt:lpstr>Driver Certification Training</vt:lpstr>
      <vt:lpstr>Agenda</vt:lpstr>
      <vt:lpstr>Part I: Review of UD Driver Certification Policy </vt:lpstr>
      <vt:lpstr>UD Driver’s Certification &amp; Vehicle  Usage Policy </vt:lpstr>
      <vt:lpstr>Policy States</vt:lpstr>
      <vt:lpstr>Driver Certification</vt:lpstr>
      <vt:lpstr>Other Circumstances</vt:lpstr>
      <vt:lpstr>Privileges may be denied</vt:lpstr>
      <vt:lpstr>Accidents</vt:lpstr>
      <vt:lpstr>Rentals</vt:lpstr>
      <vt:lpstr>Rentals (cont’d)</vt:lpstr>
      <vt:lpstr>Additional Information</vt:lpstr>
      <vt:lpstr>Additional Information (cont’d)</vt:lpstr>
      <vt:lpstr>Additional Information (cont’d)</vt:lpstr>
      <vt:lpstr>Additional Information (cont’d)</vt:lpstr>
      <vt:lpstr>Additional Information (cont’d)</vt:lpstr>
      <vt:lpstr>Part II: Defensive Driving Techniques</vt:lpstr>
      <vt:lpstr>Defensive Driving Overview</vt:lpstr>
      <vt:lpstr>Get Ready!</vt:lpstr>
      <vt:lpstr>Pre-Trip Inspection Suggestions </vt:lpstr>
      <vt:lpstr>Pre-Trip Inspection  Suggestions (cont’d): </vt:lpstr>
      <vt:lpstr>Stay Focused</vt:lpstr>
      <vt:lpstr>Common Distractions</vt:lpstr>
      <vt:lpstr>Be Aware</vt:lpstr>
      <vt:lpstr>Look Ahead</vt:lpstr>
      <vt:lpstr>Prepare To Stop</vt:lpstr>
      <vt:lpstr>Back Off</vt:lpstr>
      <vt:lpstr>Determining Following Distance</vt:lpstr>
      <vt:lpstr>Common Mistakes</vt:lpstr>
      <vt:lpstr>Common Mistakes (cont’d)</vt:lpstr>
      <vt:lpstr>Stopping Along The Road</vt:lpstr>
      <vt:lpstr>Part III: Van Safety</vt:lpstr>
      <vt:lpstr>Differences Between a Van and a Passenger Vehicle</vt:lpstr>
      <vt:lpstr>More differences</vt:lpstr>
      <vt:lpstr>Backing up </vt:lpstr>
      <vt:lpstr>UD Guidelines for Vans</vt:lpstr>
      <vt:lpstr>Part IV: Utility Vehicle Safety</vt:lpstr>
      <vt:lpstr>Types of Utility Vehicles</vt:lpstr>
      <vt:lpstr>Carts and Cars, What’s the Difference?</vt:lpstr>
      <vt:lpstr>Carts vs. Cars (cont’d)</vt:lpstr>
      <vt:lpstr>UD Guidelines for Use of Carts</vt:lpstr>
      <vt:lpstr>Cart Safety Guidelines</vt:lpstr>
      <vt:lpstr>Cart Safety Guidelines (cont’d)</vt:lpstr>
      <vt:lpstr>Thank You For Viewing  the Presentation</vt:lpstr>
    </vt:vector>
  </TitlesOfParts>
  <Company>The University of Dayton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Driver Training</dc:title>
  <dc:creator>University of Dayton</dc:creator>
  <cp:lastModifiedBy>Preferred User</cp:lastModifiedBy>
  <cp:revision>138</cp:revision>
  <cp:lastPrinted>2015-07-02T18:07:48Z</cp:lastPrinted>
  <dcterms:created xsi:type="dcterms:W3CDTF">2003-12-02T14:30:30Z</dcterms:created>
  <dcterms:modified xsi:type="dcterms:W3CDTF">2018-01-24T00:15:34Z</dcterms:modified>
</cp:coreProperties>
</file>